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8" r:id="rId4"/>
    <p:sldId id="262" r:id="rId5"/>
    <p:sldId id="264" r:id="rId6"/>
    <p:sldId id="267" r:id="rId7"/>
    <p:sldId id="273" r:id="rId8"/>
    <p:sldId id="270" r:id="rId9"/>
    <p:sldId id="269" r:id="rId10"/>
    <p:sldId id="271" r:id="rId11"/>
    <p:sldId id="272" r:id="rId12"/>
    <p:sldId id="258" r:id="rId13"/>
    <p:sldId id="259" r:id="rId14"/>
    <p:sldId id="260" r:id="rId15"/>
  </p:sldIdLst>
  <p:sldSz cx="12192000" cy="6858000"/>
  <p:notesSz cx="6858000" cy="9144000"/>
  <p:embeddedFontLst>
    <p:embeddedFont>
      <p:font typeface="Pretendard Black" panose="020B0600000101010101" charset="-127"/>
      <p:bold r:id="rId17"/>
    </p:embeddedFont>
    <p:embeddedFont>
      <p:font typeface="Pretendard ExtraBold" panose="020B0600000101010101" charset="-127"/>
      <p:bold r:id="rId18"/>
    </p:embeddedFont>
    <p:embeddedFont>
      <p:font typeface="Pretendard ExtraLight" panose="020B0600000101010101" charset="-127"/>
      <p:regular r:id="rId19"/>
    </p:embeddedFont>
    <p:embeddedFont>
      <p:font typeface="Pretendard SemiBold" panose="020B0600000101010101" charset="-127"/>
      <p:bold r:id="rId20"/>
    </p:embeddedFont>
    <p:embeddedFont>
      <p:font typeface="맑은 고딕" panose="020B0503020000020004" pitchFamily="50" charset="-127"/>
      <p:regular r:id="rId21"/>
      <p:bold r:id="rId22"/>
    </p:embeddedFont>
    <p:embeddedFont>
      <p:font typeface="DM Sans" pitchFamily="2" charset="0"/>
      <p:regular r:id="rId23"/>
      <p:bold r:id="rId24"/>
      <p:italic r:id="rId25"/>
      <p:boldItalic r:id="rId26"/>
    </p:embeddedFont>
    <p:embeddedFont>
      <p:font typeface="IBM Plex Sans" panose="020B0503050203000203" pitchFamily="34" charset="0"/>
      <p:regular r:id="rId27"/>
      <p:bold r:id="rId28"/>
      <p:italic r:id="rId29"/>
      <p:boldItalic r:id="rId30"/>
    </p:embeddedFont>
    <p:embeddedFont>
      <p:font typeface="Libre Franklin" pitchFamily="2" charset="0"/>
      <p:regular r:id="rId31"/>
      <p:bold r:id="rId3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B198"/>
    <a:srgbClr val="31619A"/>
    <a:srgbClr val="213571"/>
    <a:srgbClr val="AB2039"/>
    <a:srgbClr val="353F78"/>
    <a:srgbClr val="3A75B1"/>
    <a:srgbClr val="AB1F38"/>
    <a:srgbClr val="022360"/>
    <a:srgbClr val="476243"/>
    <a:srgbClr val="D852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4660"/>
  </p:normalViewPr>
  <p:slideViewPr>
    <p:cSldViewPr snapToGrid="0">
      <p:cViewPr varScale="1">
        <p:scale>
          <a:sx n="84" d="100"/>
          <a:sy n="84" d="100"/>
        </p:scale>
        <p:origin x="-66"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ACFBF-64A4-4BA0-AE6F-037F5797C4CB}" type="datetimeFigureOut">
              <a:rPr lang="ko-KR" altLang="en-US" smtClean="0"/>
              <a:t>2024-04-16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9C7D9-68F3-46D2-803F-4939B4CFF4C1}" type="slidenum">
              <a:rPr lang="ko-KR" altLang="en-US" smtClean="0"/>
              <a:t>‹#›</a:t>
            </a:fld>
            <a:endParaRPr lang="ko-KR" altLang="en-US"/>
          </a:p>
        </p:txBody>
      </p:sp>
    </p:spTree>
    <p:extLst>
      <p:ext uri="{BB962C8B-B14F-4D97-AF65-F5344CB8AC3E}">
        <p14:creationId xmlns:p14="http://schemas.microsoft.com/office/powerpoint/2010/main" val="180239245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2</a:t>
            </a:fld>
            <a:endParaRPr lang="ko-KR" altLang="en-US"/>
          </a:p>
        </p:txBody>
      </p:sp>
    </p:spTree>
    <p:extLst>
      <p:ext uri="{BB962C8B-B14F-4D97-AF65-F5344CB8AC3E}">
        <p14:creationId xmlns:p14="http://schemas.microsoft.com/office/powerpoint/2010/main" val="2541080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11</a:t>
            </a:fld>
            <a:endParaRPr lang="ko-KR" altLang="en-US"/>
          </a:p>
        </p:txBody>
      </p:sp>
    </p:spTree>
    <p:extLst>
      <p:ext uri="{BB962C8B-B14F-4D97-AF65-F5344CB8AC3E}">
        <p14:creationId xmlns:p14="http://schemas.microsoft.com/office/powerpoint/2010/main" val="350095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12</a:t>
            </a:fld>
            <a:endParaRPr lang="ko-KR" altLang="en-US"/>
          </a:p>
        </p:txBody>
      </p:sp>
    </p:spTree>
    <p:extLst>
      <p:ext uri="{BB962C8B-B14F-4D97-AF65-F5344CB8AC3E}">
        <p14:creationId xmlns:p14="http://schemas.microsoft.com/office/powerpoint/2010/main" val="220941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13</a:t>
            </a:fld>
            <a:endParaRPr lang="ko-KR" altLang="en-US"/>
          </a:p>
        </p:txBody>
      </p:sp>
    </p:spTree>
    <p:extLst>
      <p:ext uri="{BB962C8B-B14F-4D97-AF65-F5344CB8AC3E}">
        <p14:creationId xmlns:p14="http://schemas.microsoft.com/office/powerpoint/2010/main" val="146149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14</a:t>
            </a:fld>
            <a:endParaRPr lang="ko-KR" altLang="en-US"/>
          </a:p>
        </p:txBody>
      </p:sp>
    </p:spTree>
    <p:extLst>
      <p:ext uri="{BB962C8B-B14F-4D97-AF65-F5344CB8AC3E}">
        <p14:creationId xmlns:p14="http://schemas.microsoft.com/office/powerpoint/2010/main" val="17766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3</a:t>
            </a:fld>
            <a:endParaRPr lang="ko-KR" altLang="en-US"/>
          </a:p>
        </p:txBody>
      </p:sp>
    </p:spTree>
    <p:extLst>
      <p:ext uri="{BB962C8B-B14F-4D97-AF65-F5344CB8AC3E}">
        <p14:creationId xmlns:p14="http://schemas.microsoft.com/office/powerpoint/2010/main" val="346523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4</a:t>
            </a:fld>
            <a:endParaRPr lang="ko-KR" altLang="en-US"/>
          </a:p>
        </p:txBody>
      </p:sp>
    </p:spTree>
    <p:extLst>
      <p:ext uri="{BB962C8B-B14F-4D97-AF65-F5344CB8AC3E}">
        <p14:creationId xmlns:p14="http://schemas.microsoft.com/office/powerpoint/2010/main" val="333463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5</a:t>
            </a:fld>
            <a:endParaRPr lang="ko-KR" altLang="en-US"/>
          </a:p>
        </p:txBody>
      </p:sp>
    </p:spTree>
    <p:extLst>
      <p:ext uri="{BB962C8B-B14F-4D97-AF65-F5344CB8AC3E}">
        <p14:creationId xmlns:p14="http://schemas.microsoft.com/office/powerpoint/2010/main" val="14772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b32dd8c59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b32dd8c59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Blockchains impose a gas fee for putting messages on chain and FIlecoin is no different.</a:t>
            </a:r>
            <a:endParaRPr/>
          </a:p>
          <a:p>
            <a:pPr marL="0" lvl="0" indent="0" algn="l" rtl="0">
              <a:spcBef>
                <a:spcPts val="0"/>
              </a:spcBef>
              <a:spcAft>
                <a:spcPts val="0"/>
              </a:spcAft>
              <a:buNone/>
            </a:pPr>
            <a:r>
              <a:rPr lang="en"/>
              <a:t>The slide above is an example of costs I was paying in February 2022 on a machine with 700 TiB adjusted power. Remember FIL costs vary over time with changes in network activity and size.</a:t>
            </a:r>
            <a:endParaRPr/>
          </a:p>
          <a:p>
            <a:pPr marL="0" lvl="0" indent="0" algn="l" rtl="0">
              <a:spcBef>
                <a:spcPts val="0"/>
              </a:spcBef>
              <a:spcAft>
                <a:spcPts val="0"/>
              </a:spcAft>
              <a:buNone/>
            </a:pPr>
            <a:endParaRPr/>
          </a:p>
          <a:p>
            <a:pPr marL="0" lvl="0" indent="0" algn="l" rtl="0">
              <a:spcBef>
                <a:spcPts val="0"/>
              </a:spcBef>
              <a:spcAft>
                <a:spcPts val="0"/>
              </a:spcAft>
              <a:buNone/>
            </a:pPr>
            <a:r>
              <a:rPr lang="en"/>
              <a:t>Above we see the lifecycle and fees of a deal as it goes from acceptance to daily proving for a simple online deal.</a:t>
            </a:r>
            <a:endParaRPr/>
          </a:p>
          <a:p>
            <a:pPr marL="0" lvl="0" indent="0" algn="l" rtl="0">
              <a:spcBef>
                <a:spcPts val="0"/>
              </a:spcBef>
              <a:spcAft>
                <a:spcPts val="0"/>
              </a:spcAft>
              <a:buNone/>
            </a:pPr>
            <a:r>
              <a:rPr lang="en"/>
              <a:t>Four basic messages include: PublishStorageDeal; Precommit; Commit and then a daily window PoST.</a:t>
            </a:r>
            <a:endParaRPr/>
          </a:p>
          <a:p>
            <a:pPr marL="0" lvl="0" indent="0" algn="l" rtl="0">
              <a:spcBef>
                <a:spcPts val="0"/>
              </a:spcBef>
              <a:spcAft>
                <a:spcPts val="0"/>
              </a:spcAft>
              <a:buNone/>
            </a:pPr>
            <a:r>
              <a:rPr lang="en"/>
              <a:t>There are also gas fees associated with sending FIL from one wallet to another as well as early termination and penalties for faults.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7</a:t>
            </a:fld>
            <a:endParaRPr lang="ko-KR" altLang="en-US"/>
          </a:p>
        </p:txBody>
      </p:sp>
    </p:spTree>
    <p:extLst>
      <p:ext uri="{BB962C8B-B14F-4D97-AF65-F5344CB8AC3E}">
        <p14:creationId xmlns:p14="http://schemas.microsoft.com/office/powerpoint/2010/main" val="2884081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8</a:t>
            </a:fld>
            <a:endParaRPr lang="ko-KR" altLang="en-US"/>
          </a:p>
        </p:txBody>
      </p:sp>
    </p:spTree>
    <p:extLst>
      <p:ext uri="{BB962C8B-B14F-4D97-AF65-F5344CB8AC3E}">
        <p14:creationId xmlns:p14="http://schemas.microsoft.com/office/powerpoint/2010/main" val="233900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9</a:t>
            </a:fld>
            <a:endParaRPr lang="ko-KR" altLang="en-US"/>
          </a:p>
        </p:txBody>
      </p:sp>
    </p:spTree>
    <p:extLst>
      <p:ext uri="{BB962C8B-B14F-4D97-AF65-F5344CB8AC3E}">
        <p14:creationId xmlns:p14="http://schemas.microsoft.com/office/powerpoint/2010/main" val="3660914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269C7D9-68F3-46D2-803F-4939B4CFF4C1}" type="slidenum">
              <a:rPr lang="ko-KR" altLang="en-US" smtClean="0"/>
              <a:t>10</a:t>
            </a:fld>
            <a:endParaRPr lang="ko-KR" altLang="en-US"/>
          </a:p>
        </p:txBody>
      </p:sp>
    </p:spTree>
    <p:extLst>
      <p:ext uri="{BB962C8B-B14F-4D97-AF65-F5344CB8AC3E}">
        <p14:creationId xmlns:p14="http://schemas.microsoft.com/office/powerpoint/2010/main" val="162215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D9E06C-436E-C73A-A6FB-838FFCEEB91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C1B47E8-8D61-831E-CF2E-E4683B922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1B5C77D-5AAD-65E2-7E33-03B66D50186F}"/>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69E48EA3-0258-A633-4AE6-EE198393549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C9BB140-A44F-4438-8912-D3F5656EAA0D}"/>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16503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17F519-BB3C-96A0-9191-4CB2F4D14B9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B98939DE-1EA1-21BE-9E05-4A961110196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75BBB90-A898-5C21-7635-667F313F7744}"/>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A88F878E-8C20-DAA0-73FD-CBB7C545916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E14AE6A-F5F4-9A36-2014-E611ED1A3B52}"/>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36809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F123D79-AC51-C9A6-13DC-02559FFEF22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D83120F-4601-9E52-0307-27AB1E538AB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D5DC29C-F156-333A-B722-7F120F16F508}"/>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F133048A-CEA9-4B6A-847F-0FEF594C01E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BB443B1-116E-7FDC-6EEB-8273D5971EA1}"/>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89134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1959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3BD099-CA1C-FFAC-675D-2A7C792C08E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399DC21-2EC3-B554-A8DC-4E46B4500CD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66B7414-7324-5EAB-790B-5F09F2276A44}"/>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F87931AF-DC1A-E228-AEEC-F146F7099FF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E881759-EE49-1F5B-B963-DFE336C58D96}"/>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3144271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611730-1313-D658-5EBA-285642DBE9A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B63F08C-1FA4-8161-0C01-A54EA0AA2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B6F7714-635A-843E-FDEF-834DA35C9A24}"/>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9A784065-052F-865D-9045-2B3B7BABEEF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443FCD-A8D3-9587-834F-86B091280D2C}"/>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3026154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690BAF-4A55-2FC8-D88E-46CF9831656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09456F6-F338-78AC-80E2-94D42A651F3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8828063-C6FB-7002-90B5-41F68688CE9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8B3AF64B-E88C-C880-7C09-3CAFEF44EAE9}"/>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6" name="바닥글 개체 틀 5">
            <a:extLst>
              <a:ext uri="{FF2B5EF4-FFF2-40B4-BE49-F238E27FC236}">
                <a16:creationId xmlns:a16="http://schemas.microsoft.com/office/drawing/2014/main" id="{A57FCD85-F11F-1C9E-FB43-AF9AAAD06A2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F9F46B2-FC11-6DD3-FC2E-B9C49525DBEB}"/>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289811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205D96-F277-BCBD-7DA4-5C1F0F017BE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981E7863-DBFA-F9AF-2F64-EDD06CB826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E2C49C5-0ED7-B5A3-33B5-CDD1684C1A6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5EF2DF6-DBD8-2B1F-B921-EA660BEDC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6070300-E77A-A3A5-5095-C97009E7234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F1191DC-4B67-3AA0-09EF-74B227819DC7}"/>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8" name="바닥글 개체 틀 7">
            <a:extLst>
              <a:ext uri="{FF2B5EF4-FFF2-40B4-BE49-F238E27FC236}">
                <a16:creationId xmlns:a16="http://schemas.microsoft.com/office/drawing/2014/main" id="{31F03EFC-178C-D211-5D34-68DB9ADEFA2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2144F64-DA0E-0029-55E6-A4DD7EDBEDBB}"/>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1923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87F1B9-F505-0C98-A747-4BB114A71963}"/>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7C4FBDC-712B-A947-B45F-C781D5E15187}"/>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4" name="바닥글 개체 틀 3">
            <a:extLst>
              <a:ext uri="{FF2B5EF4-FFF2-40B4-BE49-F238E27FC236}">
                <a16:creationId xmlns:a16="http://schemas.microsoft.com/office/drawing/2014/main" id="{4EB445EC-CBF4-DB8C-D8B0-77B7AE087FF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07089706-5282-2D26-32E5-7B172827B199}"/>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385390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562D356-8846-512B-A457-4A35E447C284}"/>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3" name="바닥글 개체 틀 2">
            <a:extLst>
              <a:ext uri="{FF2B5EF4-FFF2-40B4-BE49-F238E27FC236}">
                <a16:creationId xmlns:a16="http://schemas.microsoft.com/office/drawing/2014/main" id="{A06A64E0-C58D-FC76-94A8-2C4D9E16214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3A54EE0-4D45-D10A-48A1-9D4E4D205B8B}"/>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3718736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46A9DD-4EF4-84F1-08E1-2D2543C1F66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8E672D-3FE8-7F75-4EFA-BBB2512AE4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07B25DE-6CC4-5170-8BE3-0593BF8C5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7D37EE6-D2BA-BF51-02E3-E08D1990FE6C}"/>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6" name="바닥글 개체 틀 5">
            <a:extLst>
              <a:ext uri="{FF2B5EF4-FFF2-40B4-BE49-F238E27FC236}">
                <a16:creationId xmlns:a16="http://schemas.microsoft.com/office/drawing/2014/main" id="{0FA90C11-99E4-9392-EB84-32C456EE78E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119E93C-F32F-9C77-E33F-41399A896297}"/>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03667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086759-BC2B-5F1B-53F3-D0D26B12DCC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368B3FB-4C56-F128-B294-D1668FF093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1D79BD6-D329-8DC2-26EB-D1CA58D4E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19E0ADA-F90F-B4DC-DE40-23E1DA2EE5A8}"/>
              </a:ext>
            </a:extLst>
          </p:cNvPr>
          <p:cNvSpPr>
            <a:spLocks noGrp="1"/>
          </p:cNvSpPr>
          <p:nvPr>
            <p:ph type="dt" sz="half" idx="10"/>
          </p:nvPr>
        </p:nvSpPr>
        <p:spPr/>
        <p:txBody>
          <a:bodyPr/>
          <a:lstStyle/>
          <a:p>
            <a:fld id="{BE7E1A87-24FD-4987-86F1-3981BC5275E6}" type="datetimeFigureOut">
              <a:rPr lang="ko-KR" altLang="en-US" smtClean="0"/>
              <a:t>2024-04-16</a:t>
            </a:fld>
            <a:endParaRPr lang="ko-KR" altLang="en-US"/>
          </a:p>
        </p:txBody>
      </p:sp>
      <p:sp>
        <p:nvSpPr>
          <p:cNvPr id="6" name="바닥글 개체 틀 5">
            <a:extLst>
              <a:ext uri="{FF2B5EF4-FFF2-40B4-BE49-F238E27FC236}">
                <a16:creationId xmlns:a16="http://schemas.microsoft.com/office/drawing/2014/main" id="{B5D0569B-3551-81FF-DAED-D7C3776BD75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11B772B-8D85-2DD2-7EF6-BC6E371EAC4D}"/>
              </a:ext>
            </a:extLst>
          </p:cNvPr>
          <p:cNvSpPr>
            <a:spLocks noGrp="1"/>
          </p:cNvSpPr>
          <p:nvPr>
            <p:ph type="sldNum" sz="quarter" idx="12"/>
          </p:nvPr>
        </p:nvSpPr>
        <p:spPr/>
        <p:txBody>
          <a:body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959234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129927E-DFCA-ED4C-B6F4-BFE68F6749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3B4497C-C8DA-B10F-ACB1-32B325BCE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A094E43-883B-9032-A1E9-A3B4F3236E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7E1A87-24FD-4987-86F1-3981BC5275E6}" type="datetimeFigureOut">
              <a:rPr lang="ko-KR" altLang="en-US" smtClean="0"/>
              <a:t>2024-04-16</a:t>
            </a:fld>
            <a:endParaRPr lang="ko-KR" altLang="en-US"/>
          </a:p>
        </p:txBody>
      </p:sp>
      <p:sp>
        <p:nvSpPr>
          <p:cNvPr id="5" name="바닥글 개체 틀 4">
            <a:extLst>
              <a:ext uri="{FF2B5EF4-FFF2-40B4-BE49-F238E27FC236}">
                <a16:creationId xmlns:a16="http://schemas.microsoft.com/office/drawing/2014/main" id="{57BC6BEF-3D3F-4254-DCD5-2E64368A27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288480-1689-7230-6EC3-DC66EDAF0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9D0F49-A39A-44F4-915E-4BC5177708AB}" type="slidenum">
              <a:rPr lang="ko-KR" altLang="en-US" smtClean="0"/>
              <a:t>‹#›</a:t>
            </a:fld>
            <a:endParaRPr lang="ko-KR" altLang="en-US"/>
          </a:p>
        </p:txBody>
      </p:sp>
    </p:spTree>
    <p:extLst>
      <p:ext uri="{BB962C8B-B14F-4D97-AF65-F5344CB8AC3E}">
        <p14:creationId xmlns:p14="http://schemas.microsoft.com/office/powerpoint/2010/main" val="1475585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타원 23">
            <a:extLst>
              <a:ext uri="{FF2B5EF4-FFF2-40B4-BE49-F238E27FC236}">
                <a16:creationId xmlns:a16="http://schemas.microsoft.com/office/drawing/2014/main" id="{521F2F7C-342A-DB20-6E8A-E758F19466BC}"/>
              </a:ext>
            </a:extLst>
          </p:cNvPr>
          <p:cNvSpPr/>
          <p:nvPr/>
        </p:nvSpPr>
        <p:spPr>
          <a:xfrm>
            <a:off x="6625073" y="515132"/>
            <a:ext cx="1651000" cy="1651000"/>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15" name="타원 14">
            <a:extLst>
              <a:ext uri="{FF2B5EF4-FFF2-40B4-BE49-F238E27FC236}">
                <a16:creationId xmlns:a16="http://schemas.microsoft.com/office/drawing/2014/main" id="{52451CF6-A1B2-5858-5F57-4D06CA563D66}"/>
              </a:ext>
            </a:extLst>
          </p:cNvPr>
          <p:cNvSpPr/>
          <p:nvPr/>
        </p:nvSpPr>
        <p:spPr>
          <a:xfrm>
            <a:off x="7112000" y="-285750"/>
            <a:ext cx="7429500" cy="7429500"/>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a:extLst>
              <a:ext uri="{FF2B5EF4-FFF2-40B4-BE49-F238E27FC236}">
                <a16:creationId xmlns:a16="http://schemas.microsoft.com/office/drawing/2014/main" id="{4F225CA5-1099-99E1-37FA-7CE47F9B4F02}"/>
              </a:ext>
            </a:extLst>
          </p:cNvPr>
          <p:cNvSpPr/>
          <p:nvPr/>
        </p:nvSpPr>
        <p:spPr>
          <a:xfrm>
            <a:off x="7112000" y="-285750"/>
            <a:ext cx="7429500" cy="7429500"/>
          </a:xfrm>
          <a:prstGeom prst="ellipse">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F40CBD53-2FC1-140D-7B4E-CFD0BB80E449}"/>
              </a:ext>
            </a:extLst>
          </p:cNvPr>
          <p:cNvSpPr>
            <a:spLocks noGrp="1"/>
          </p:cNvSpPr>
          <p:nvPr>
            <p:ph type="ctrTitle"/>
          </p:nvPr>
        </p:nvSpPr>
        <p:spPr>
          <a:xfrm>
            <a:off x="456048" y="2855834"/>
            <a:ext cx="7189352" cy="1516915"/>
          </a:xfrm>
        </p:spPr>
        <p:txBody>
          <a:bodyPr anchor="t">
            <a:normAutofit/>
          </a:bodyPr>
          <a:lstStyle/>
          <a:p>
            <a:pPr algn="l"/>
            <a:r>
              <a:rPr lang="ko-KR" altLang="en-US" sz="5000" dirty="0" err="1">
                <a:solidFill>
                  <a:srgbClr val="AB1F38"/>
                </a:solidFill>
                <a:latin typeface="Pretendard Black" panose="02000A03000000020004" pitchFamily="50" charset="-127"/>
                <a:ea typeface="Pretendard Black" panose="02000A03000000020004" pitchFamily="50" charset="-127"/>
                <a:cs typeface="Pretendard Black" panose="02000A03000000020004" pitchFamily="50" charset="-127"/>
              </a:rPr>
              <a:t>파일코인</a:t>
            </a:r>
            <a:r>
              <a:rPr lang="ko-KR" altLang="en-US" sz="5000" dirty="0">
                <a:solidFill>
                  <a:srgbClr val="AB1F38"/>
                </a:solidFill>
                <a:latin typeface="Pretendard Black" panose="02000A03000000020004" pitchFamily="50" charset="-127"/>
                <a:ea typeface="Pretendard Black" panose="02000A03000000020004" pitchFamily="50" charset="-127"/>
                <a:cs typeface="Pretendard Black" panose="02000A03000000020004" pitchFamily="50" charset="-127"/>
              </a:rPr>
              <a:t> 노드  및</a:t>
            </a:r>
            <a:br>
              <a:rPr lang="en-US" altLang="ko-KR" sz="5000" dirty="0">
                <a:solidFill>
                  <a:srgbClr val="AB1F38"/>
                </a:solidFill>
                <a:latin typeface="Pretendard Black" panose="02000A03000000020004" pitchFamily="50" charset="-127"/>
                <a:ea typeface="Pretendard Black" panose="02000A03000000020004" pitchFamily="50" charset="-127"/>
                <a:cs typeface="Pretendard Black" panose="02000A03000000020004" pitchFamily="50" charset="-127"/>
              </a:rPr>
            </a:br>
            <a:r>
              <a:rPr lang="ko-KR" altLang="en-US" sz="5000" dirty="0" err="1">
                <a:solidFill>
                  <a:srgbClr val="AB1F38"/>
                </a:solidFill>
                <a:latin typeface="Pretendard Black" panose="02000A03000000020004" pitchFamily="50" charset="-127"/>
                <a:ea typeface="Pretendard Black" panose="02000A03000000020004" pitchFamily="50" charset="-127"/>
                <a:cs typeface="Pretendard Black" panose="02000A03000000020004" pitchFamily="50" charset="-127"/>
              </a:rPr>
              <a:t>로터스</a:t>
            </a:r>
            <a:r>
              <a:rPr lang="ko-KR" altLang="en-US" sz="5000" dirty="0">
                <a:solidFill>
                  <a:srgbClr val="AB1F38"/>
                </a:solidFill>
                <a:latin typeface="Pretendard Black" panose="02000A03000000020004" pitchFamily="50" charset="-127"/>
                <a:ea typeface="Pretendard Black" panose="02000A03000000020004" pitchFamily="50" charset="-127"/>
                <a:cs typeface="Pretendard Black" panose="02000A03000000020004" pitchFamily="50" charset="-127"/>
              </a:rPr>
              <a:t> 운영</a:t>
            </a:r>
          </a:p>
        </p:txBody>
      </p:sp>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456048" y="1719827"/>
            <a:ext cx="4123765" cy="799633"/>
          </a:xfrm>
        </p:spPr>
        <p:txBody>
          <a:bodyPr>
            <a:normAutofit/>
          </a:bodyPr>
          <a:lstStyle/>
          <a:p>
            <a:pPr algn="l">
              <a:lnSpc>
                <a:spcPct val="100000"/>
              </a:lnSpc>
            </a:pPr>
            <a:r>
              <a:rPr lang="ko-KR" altLang="en-US"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서브 타이틀 자리입니다</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t>
            </a:r>
            <a:br>
              <a:rPr lang="en-US" altLang="ko-KR" sz="2000"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br>
            <a:r>
              <a:rPr lang="en-US" altLang="ko-KR" sz="2000"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2</a:t>
            </a:r>
            <a:r>
              <a:rPr lang="ko-KR" altLang="en-US" sz="2000"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줄로 쓰면 좀더 </a:t>
            </a:r>
            <a:r>
              <a:rPr lang="ko-KR" altLang="en-US" sz="2000"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이쁩니다</a:t>
            </a:r>
            <a:r>
              <a:rPr lang="en-US" altLang="ko-KR" sz="2000"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t>
            </a:r>
            <a:endPar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endParaRPr>
          </a:p>
        </p:txBody>
      </p:sp>
      <p:sp>
        <p:nvSpPr>
          <p:cNvPr id="4" name="부제목 2">
            <a:extLst>
              <a:ext uri="{FF2B5EF4-FFF2-40B4-BE49-F238E27FC236}">
                <a16:creationId xmlns:a16="http://schemas.microsoft.com/office/drawing/2014/main" id="{AF6D782A-19EB-482F-7318-765999569680}"/>
              </a:ext>
            </a:extLst>
          </p:cNvPr>
          <p:cNvSpPr txBox="1">
            <a:spLocks/>
          </p:cNvSpPr>
          <p:nvPr/>
        </p:nvSpPr>
        <p:spPr>
          <a:xfrm>
            <a:off x="456048" y="6040998"/>
            <a:ext cx="1954306" cy="396221"/>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ko-KR" altLang="en-US" sz="1400" dirty="0">
                <a:solidFill>
                  <a:srgbClr val="022360"/>
                </a:solidFill>
                <a:latin typeface="Pretendard ExtraBold" panose="02000903000000020004" pitchFamily="50" charset="-127"/>
                <a:ea typeface="Pretendard ExtraBold" panose="02000903000000020004" pitchFamily="50" charset="-127"/>
                <a:cs typeface="Pretendard ExtraBold" panose="02000903000000020004" pitchFamily="50" charset="-127"/>
              </a:rPr>
              <a:t>발표자 명 </a:t>
            </a:r>
            <a:r>
              <a:rPr lang="en-US" altLang="ko-KR" sz="1400" dirty="0">
                <a:solidFill>
                  <a:srgbClr val="022360"/>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1400" dirty="0">
                <a:solidFill>
                  <a:srgbClr val="022360"/>
                </a:solidFill>
                <a:latin typeface="Pretendard ExtraBold" panose="02000903000000020004" pitchFamily="50" charset="-127"/>
                <a:ea typeface="Pretendard ExtraBold" panose="02000903000000020004" pitchFamily="50" charset="-127"/>
                <a:cs typeface="Pretendard ExtraBold" panose="02000903000000020004" pitchFamily="50" charset="-127"/>
              </a:rPr>
              <a:t>담당 직책 등</a:t>
            </a:r>
            <a:endParaRPr lang="ko-KR" altLang="en-US" sz="1200" dirty="0">
              <a:solidFill>
                <a:srgbClr val="022360"/>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7" name="그림 16" descr="텍스트, 폰트, 상징, 로고이(가) 표시된 사진&#10;&#10;자동 생성된 설명">
            <a:extLst>
              <a:ext uri="{FF2B5EF4-FFF2-40B4-BE49-F238E27FC236}">
                <a16:creationId xmlns:a16="http://schemas.microsoft.com/office/drawing/2014/main" id="{B7D02682-9B97-852B-318A-074527B4A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48" y="525875"/>
            <a:ext cx="1804552" cy="624976"/>
          </a:xfrm>
          <a:prstGeom prst="rect">
            <a:avLst/>
          </a:prstGeom>
        </p:spPr>
      </p:pic>
      <p:cxnSp>
        <p:nvCxnSpPr>
          <p:cNvPr id="19" name="직선 연결선 18">
            <a:extLst>
              <a:ext uri="{FF2B5EF4-FFF2-40B4-BE49-F238E27FC236}">
                <a16:creationId xmlns:a16="http://schemas.microsoft.com/office/drawing/2014/main" id="{8D3D38B6-3526-654A-D9C5-F887A81B699D}"/>
              </a:ext>
            </a:extLst>
          </p:cNvPr>
          <p:cNvCxnSpPr>
            <a:cxnSpLocks/>
          </p:cNvCxnSpPr>
          <p:nvPr/>
        </p:nvCxnSpPr>
        <p:spPr>
          <a:xfrm>
            <a:off x="456048" y="4705350"/>
            <a:ext cx="5271652" cy="0"/>
          </a:xfrm>
          <a:prstGeom prst="line">
            <a:avLst/>
          </a:prstGeom>
          <a:ln>
            <a:solidFill>
              <a:srgbClr val="213571"/>
            </a:solidFill>
          </a:ln>
        </p:spPr>
        <p:style>
          <a:lnRef idx="2">
            <a:schemeClr val="accent1"/>
          </a:lnRef>
          <a:fillRef idx="0">
            <a:schemeClr val="accent1"/>
          </a:fillRef>
          <a:effectRef idx="1">
            <a:schemeClr val="accent1"/>
          </a:effectRef>
          <a:fontRef idx="minor">
            <a:schemeClr val="tx1"/>
          </a:fontRef>
        </p:style>
      </p:cxnSp>
      <p:sp>
        <p:nvSpPr>
          <p:cNvPr id="23" name="원형: 비어 있음 22">
            <a:extLst>
              <a:ext uri="{FF2B5EF4-FFF2-40B4-BE49-F238E27FC236}">
                <a16:creationId xmlns:a16="http://schemas.microsoft.com/office/drawing/2014/main" id="{E3541228-AD83-B7C4-40B6-A032A1A36747}"/>
              </a:ext>
            </a:extLst>
          </p:cNvPr>
          <p:cNvSpPr/>
          <p:nvPr/>
        </p:nvSpPr>
        <p:spPr>
          <a:xfrm>
            <a:off x="6272648" y="5127121"/>
            <a:ext cx="2355850" cy="2268086"/>
          </a:xfrm>
          <a:prstGeom prst="donut">
            <a:avLst/>
          </a:prstGeom>
          <a:gradFill flip="none" rotWithShape="1">
            <a:gsLst>
              <a:gs pos="0">
                <a:srgbClr val="353F78"/>
              </a:gs>
              <a:gs pos="50000">
                <a:srgbClr val="31619A"/>
              </a:gs>
              <a:gs pos="100000">
                <a:srgbClr val="3A75B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A298B4D4-37DC-60A5-4049-97C63DE4BAF5}"/>
              </a:ext>
            </a:extLst>
          </p:cNvPr>
          <p:cNvSpPr/>
          <p:nvPr/>
        </p:nvSpPr>
        <p:spPr>
          <a:xfrm>
            <a:off x="3827922" y="-430001"/>
            <a:ext cx="955876" cy="955876"/>
          </a:xfrm>
          <a:prstGeom prst="ellipse">
            <a:avLst/>
          </a:prstGeom>
          <a:noFill/>
          <a:ln w="76200">
            <a:solidFill>
              <a:srgbClr val="AB20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그림 29" descr="그래픽, 폰트, 그래픽 디자인, 텍스트이(가) 표시된 사진&#10;&#10;자동 생성된 설명">
            <a:extLst>
              <a:ext uri="{FF2B5EF4-FFF2-40B4-BE49-F238E27FC236}">
                <a16:creationId xmlns:a16="http://schemas.microsoft.com/office/drawing/2014/main" id="{33B26578-FB5A-34EE-BBAC-5541EEE7D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5047" y="6002819"/>
            <a:ext cx="1769951" cy="472577"/>
          </a:xfrm>
          <a:prstGeom prst="rect">
            <a:avLst/>
          </a:prstGeom>
        </p:spPr>
      </p:pic>
    </p:spTree>
    <p:extLst>
      <p:ext uri="{BB962C8B-B14F-4D97-AF65-F5344CB8AC3E}">
        <p14:creationId xmlns:p14="http://schemas.microsoft.com/office/powerpoint/2010/main" val="2051804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5107129"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Filfox</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5" name="Rectangle 2">
            <a:extLst>
              <a:ext uri="{FF2B5EF4-FFF2-40B4-BE49-F238E27FC236}">
                <a16:creationId xmlns:a16="http://schemas.microsoft.com/office/drawing/2014/main" id="{FAFB3499-74B9-E168-AA82-9E2040C2A238}"/>
              </a:ext>
            </a:extLst>
          </p:cNvPr>
          <p:cNvSpPr>
            <a:spLocks noGrp="1" noChangeArrowheads="1"/>
          </p:cNvSpPr>
          <p:nvPr>
            <p:ph type="subTitle" idx="1"/>
          </p:nvPr>
        </p:nvSpPr>
        <p:spPr bwMode="auto">
          <a:xfrm>
            <a:off x="519027" y="766801"/>
            <a:ext cx="2478243" cy="461665"/>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en-US" sz="1200" b="0" i="0" u="none" strike="noStrike" cap="none" normalizeH="0" baseline="0" dirty="0">
                <a:ln>
                  <a:noFill/>
                </a:ln>
                <a:effectLst/>
                <a:latin typeface="IBM Plex Sans" panose="020B0503050203000203" pitchFamily="34" charset="0"/>
              </a:rPr>
              <a:t> 마이너의 상태를 알 수 있는 사이트</a:t>
            </a:r>
            <a:r>
              <a:rPr kumimoji="0" lang="en-US" altLang="ko-KR" sz="1200" b="0" i="0" u="none" strike="noStrike" cap="none" normalizeH="0" baseline="0" dirty="0">
                <a:ln>
                  <a:noFill/>
                </a:ln>
                <a:effectLst/>
                <a:latin typeface="IBM Plex Sans" panose="020B0503050203000203" pitchFamily="34" charset="0"/>
              </a:rPr>
              <a:t>.</a:t>
            </a:r>
            <a:endParaRPr kumimoji="0" lang="ko-KR" altLang="ko-KR" sz="1800" b="0" i="0" u="none" strike="noStrike" cap="none" normalizeH="0" baseline="0" dirty="0">
              <a:ln>
                <a:noFill/>
              </a:ln>
              <a:effectLst/>
              <a:latin typeface="Arial" panose="020B0604020202020204" pitchFamily="34" charset="0"/>
            </a:endParaRPr>
          </a:p>
        </p:txBody>
      </p:sp>
      <p:pic>
        <p:nvPicPr>
          <p:cNvPr id="7170" name="Picture 2">
            <a:extLst>
              <a:ext uri="{FF2B5EF4-FFF2-40B4-BE49-F238E27FC236}">
                <a16:creationId xmlns:a16="http://schemas.microsoft.com/office/drawing/2014/main" id="{38F4D4FE-F94C-2973-5771-38ED8008C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027" y="1392335"/>
            <a:ext cx="11175990" cy="469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0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5107129"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요약 및 미래계획  </a:t>
            </a:r>
          </a:p>
        </p:txBody>
      </p:sp>
      <p:sp>
        <p:nvSpPr>
          <p:cNvPr id="5" name="Rectangle 2">
            <a:extLst>
              <a:ext uri="{FF2B5EF4-FFF2-40B4-BE49-F238E27FC236}">
                <a16:creationId xmlns:a16="http://schemas.microsoft.com/office/drawing/2014/main" id="{FAFB3499-74B9-E168-AA82-9E2040C2A238}"/>
              </a:ext>
            </a:extLst>
          </p:cNvPr>
          <p:cNvSpPr>
            <a:spLocks noGrp="1" noChangeArrowheads="1"/>
          </p:cNvSpPr>
          <p:nvPr>
            <p:ph type="subTitle" idx="1"/>
          </p:nvPr>
        </p:nvSpPr>
        <p:spPr bwMode="auto">
          <a:xfrm>
            <a:off x="360798" y="1133690"/>
            <a:ext cx="7136569" cy="1231106"/>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ko-KR" sz="1600" dirty="0">
                <a:latin typeface="IBM Plex Sans" panose="020B0503050203000203" pitchFamily="34" charset="0"/>
              </a:rPr>
              <a:t> - </a:t>
            </a:r>
            <a:r>
              <a:rPr kumimoji="0" lang="ko-KR" altLang="en-US" sz="1600" b="0" i="0" u="none" strike="noStrike" cap="none" normalizeH="0" baseline="0" dirty="0" err="1">
                <a:ln>
                  <a:noFill/>
                </a:ln>
                <a:effectLst/>
                <a:latin typeface="IBM Plex Sans" panose="020B0503050203000203" pitchFamily="34" charset="0"/>
              </a:rPr>
              <a:t>파일코인과</a:t>
            </a:r>
            <a:r>
              <a:rPr kumimoji="0" lang="ko-KR" altLang="en-US" sz="1600" b="0" i="0" u="none" strike="noStrike" cap="none" normalizeH="0" baseline="0" dirty="0">
                <a:ln>
                  <a:noFill/>
                </a:ln>
                <a:effectLst/>
                <a:latin typeface="IBM Plex Sans" panose="020B0503050203000203" pitchFamily="34" charset="0"/>
              </a:rPr>
              <a:t> </a:t>
            </a:r>
            <a:r>
              <a:rPr lang="en-US" altLang="ko-KR" sz="1600" dirty="0">
                <a:latin typeface="IBM Plex Sans" panose="020B0503050203000203" pitchFamily="34" charset="0"/>
              </a:rPr>
              <a:t>Lotus</a:t>
            </a:r>
            <a:r>
              <a:rPr kumimoji="0" lang="ko-KR" altLang="en-US" sz="1600" b="0" i="0" u="none" strike="noStrike" cap="none" normalizeH="0" baseline="0" dirty="0">
                <a:ln>
                  <a:noFill/>
                </a:ln>
                <a:effectLst/>
                <a:latin typeface="IBM Plex Sans" panose="020B0503050203000203" pitchFamily="34" charset="0"/>
              </a:rPr>
              <a:t>는 분산형 데이터 저장을 위한 강력한 인프라를 제공합니다</a:t>
            </a:r>
            <a:r>
              <a:rPr kumimoji="0" lang="en-US" altLang="ko-KR" sz="1600" b="0" i="0" u="none" strike="noStrike" cap="none" normalizeH="0" baseline="0" dirty="0">
                <a:ln>
                  <a:noFill/>
                </a:ln>
                <a:effectLst/>
                <a:latin typeface="IBM Plex Sans" panose="020B0503050203000203"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ko-KR" sz="16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ko-KR" sz="1600" dirty="0">
                <a:latin typeface="IBM Plex Sans" panose="020B0503050203000203" pitchFamily="34" charset="0"/>
              </a:rPr>
              <a:t> - </a:t>
            </a:r>
            <a:r>
              <a:rPr kumimoji="0" lang="ko-KR" altLang="en-US" sz="1600" b="0" i="0" u="none" strike="noStrike" cap="none" normalizeH="0" baseline="0" dirty="0">
                <a:ln>
                  <a:noFill/>
                </a:ln>
                <a:effectLst/>
                <a:latin typeface="IBM Plex Sans" panose="020B0503050203000203" pitchFamily="34" charset="0"/>
              </a:rPr>
              <a:t>전략적인 하드웨어 투자로 성능과 신뢰성을 향상시킵니다</a:t>
            </a:r>
            <a:r>
              <a:rPr kumimoji="0" lang="en-US" altLang="ko-KR" sz="1600" b="0" i="0" u="none" strike="noStrike" cap="none" normalizeH="0" baseline="0" dirty="0">
                <a:ln>
                  <a:noFill/>
                </a:ln>
                <a:effectLst/>
                <a:latin typeface="IBM Plex Sans" panose="020B0503050203000203"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ko-KR" sz="16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ko-KR" sz="1600" b="0" i="0" u="none" strike="noStrike" cap="none" normalizeH="0" baseline="0" dirty="0">
                <a:ln>
                  <a:noFill/>
                </a:ln>
                <a:effectLst/>
                <a:latin typeface="IBM Plex Sans" panose="020B0503050203000203" pitchFamily="34" charset="0"/>
              </a:rPr>
              <a:t> - </a:t>
            </a:r>
            <a:r>
              <a:rPr kumimoji="0" lang="ko-KR" altLang="en-US" sz="1600" b="0" i="0" u="none" strike="noStrike" cap="none" normalizeH="0" baseline="0" dirty="0">
                <a:ln>
                  <a:noFill/>
                </a:ln>
                <a:effectLst/>
                <a:latin typeface="IBM Plex Sans" panose="020B0503050203000203" pitchFamily="34" charset="0"/>
              </a:rPr>
              <a:t>자원의 효과적인 관리로 네트워크의 무결성과 채굴자의 수익성을 보장합니다</a:t>
            </a:r>
            <a:r>
              <a:rPr kumimoji="0" lang="en-US" altLang="ko-KR" sz="1600" b="0" i="0" u="none" strike="noStrike" cap="none" normalizeH="0" baseline="0" dirty="0">
                <a:ln>
                  <a:noFill/>
                </a:ln>
                <a:effectLst/>
                <a:latin typeface="IBM Plex Sans" panose="020B0503050203000203" pitchFamily="34" charset="0"/>
              </a:rPr>
              <a:t>.</a:t>
            </a:r>
            <a:endParaRPr kumimoji="0" lang="ko-KR" altLang="ko-KR" b="0" i="0" u="none" strike="noStrike" cap="none" normalizeH="0" baseline="0" dirty="0">
              <a:ln>
                <a:noFill/>
              </a:ln>
              <a:effectLst/>
              <a:latin typeface="Arial" panose="020B0604020202020204" pitchFamily="34" charset="0"/>
            </a:endParaRPr>
          </a:p>
        </p:txBody>
      </p:sp>
      <p:pic>
        <p:nvPicPr>
          <p:cNvPr id="6" name="Google Shape;195;p22">
            <a:extLst>
              <a:ext uri="{FF2B5EF4-FFF2-40B4-BE49-F238E27FC236}">
                <a16:creationId xmlns:a16="http://schemas.microsoft.com/office/drawing/2014/main" id="{0E484DC8-1EB9-679C-1E0B-FB8C04521550}"/>
              </a:ext>
            </a:extLst>
          </p:cNvPr>
          <p:cNvPicPr preferRelativeResize="0"/>
          <p:nvPr/>
        </p:nvPicPr>
        <p:blipFill>
          <a:blip r:embed="rId6">
            <a:alphaModFix/>
          </a:blip>
          <a:stretch>
            <a:fillRect/>
          </a:stretch>
        </p:blipFill>
        <p:spPr>
          <a:xfrm>
            <a:off x="7212320" y="3746558"/>
            <a:ext cx="838200" cy="838200"/>
          </a:xfrm>
          <a:prstGeom prst="rect">
            <a:avLst/>
          </a:prstGeom>
          <a:noFill/>
          <a:ln>
            <a:noFill/>
          </a:ln>
        </p:spPr>
      </p:pic>
      <p:pic>
        <p:nvPicPr>
          <p:cNvPr id="14" name="그림 13" descr="원, 스크린샷, 패턴, 예술이(가) 표시된 사진&#10;&#10;자동 생성된 설명">
            <a:extLst>
              <a:ext uri="{FF2B5EF4-FFF2-40B4-BE49-F238E27FC236}">
                <a16:creationId xmlns:a16="http://schemas.microsoft.com/office/drawing/2014/main" id="{B109C5F3-A965-DCDB-C8E0-128F7A95B3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3954" y="3074293"/>
            <a:ext cx="2374324" cy="3020930"/>
          </a:xfrm>
          <a:prstGeom prst="rect">
            <a:avLst/>
          </a:prstGeom>
        </p:spPr>
      </p:pic>
      <p:sp>
        <p:nvSpPr>
          <p:cNvPr id="18" name="TextBox 17">
            <a:extLst>
              <a:ext uri="{FF2B5EF4-FFF2-40B4-BE49-F238E27FC236}">
                <a16:creationId xmlns:a16="http://schemas.microsoft.com/office/drawing/2014/main" id="{91F6005C-B4BE-39A5-388A-8255F53EBC59}"/>
              </a:ext>
            </a:extLst>
          </p:cNvPr>
          <p:cNvSpPr txBox="1"/>
          <p:nvPr/>
        </p:nvSpPr>
        <p:spPr>
          <a:xfrm>
            <a:off x="8420100" y="3980992"/>
            <a:ext cx="6097904" cy="369332"/>
          </a:xfrm>
          <a:prstGeom prst="rect">
            <a:avLst/>
          </a:prstGeom>
          <a:noFill/>
        </p:spPr>
        <p:txBody>
          <a:bodyPr wrap="square">
            <a:spAutoFit/>
          </a:bodyPr>
          <a:lstStyle/>
          <a:p>
            <a:r>
              <a:rPr lang="en" altLang="ko-KR" sz="1800" b="1" dirty="0">
                <a:latin typeface="Libre Franklin"/>
                <a:ea typeface="Libre Franklin"/>
                <a:cs typeface="Libre Franklin"/>
                <a:sym typeface="Libre Franklin"/>
              </a:rPr>
              <a:t>Filecoin Slack workspace </a:t>
            </a:r>
            <a:endParaRPr lang="ko-KR" altLang="en-US" dirty="0"/>
          </a:p>
        </p:txBody>
      </p:sp>
      <p:sp>
        <p:nvSpPr>
          <p:cNvPr id="20" name="TextBox 19">
            <a:extLst>
              <a:ext uri="{FF2B5EF4-FFF2-40B4-BE49-F238E27FC236}">
                <a16:creationId xmlns:a16="http://schemas.microsoft.com/office/drawing/2014/main" id="{CE14F15E-AFA6-7DCB-6A36-F5EC65909A5F}"/>
              </a:ext>
            </a:extLst>
          </p:cNvPr>
          <p:cNvSpPr txBox="1"/>
          <p:nvPr/>
        </p:nvSpPr>
        <p:spPr>
          <a:xfrm>
            <a:off x="2322196" y="2642796"/>
            <a:ext cx="6097904" cy="369332"/>
          </a:xfrm>
          <a:prstGeom prst="rect">
            <a:avLst/>
          </a:prstGeom>
          <a:noFill/>
        </p:spPr>
        <p:txBody>
          <a:bodyPr wrap="square">
            <a:spAutoFit/>
          </a:bodyPr>
          <a:lstStyle/>
          <a:p>
            <a:r>
              <a:rPr lang="en-US" altLang="ko-KR" b="1" dirty="0">
                <a:latin typeface="Libre Franklin"/>
                <a:sym typeface="Libre Franklin"/>
              </a:rPr>
              <a:t>Lotus Website </a:t>
            </a:r>
            <a:endParaRPr lang="ko-KR" altLang="en-US" dirty="0"/>
          </a:p>
        </p:txBody>
      </p:sp>
    </p:spTree>
    <p:extLst>
      <p:ext uri="{BB962C8B-B14F-4D97-AF65-F5344CB8AC3E}">
        <p14:creationId xmlns:p14="http://schemas.microsoft.com/office/powerpoint/2010/main" val="151673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44B7B2D8-4E4F-649E-0B0E-D35237C7ABF2}"/>
              </a:ext>
            </a:extLst>
          </p:cNvPr>
          <p:cNvGrpSpPr/>
          <p:nvPr/>
        </p:nvGrpSpPr>
        <p:grpSpPr>
          <a:xfrm>
            <a:off x="4410075" y="1596580"/>
            <a:ext cx="3371851" cy="4464009"/>
            <a:chOff x="4163097" y="1596580"/>
            <a:chExt cx="3371851" cy="4464009"/>
          </a:xfrm>
        </p:grpSpPr>
        <p:sp>
          <p:nvSpPr>
            <p:cNvPr id="23" name="부제목 2">
              <a:extLst>
                <a:ext uri="{FF2B5EF4-FFF2-40B4-BE49-F238E27FC236}">
                  <a16:creationId xmlns:a16="http://schemas.microsoft.com/office/drawing/2014/main" id="{E2B029A0-9795-6E06-D3CE-3873BCDC389B}"/>
                </a:ext>
              </a:extLst>
            </p:cNvPr>
            <p:cNvSpPr txBox="1">
              <a:spLocks/>
            </p:cNvSpPr>
            <p:nvPr/>
          </p:nvSpPr>
          <p:spPr>
            <a:xfrm>
              <a:off x="4929284" y="4496493"/>
              <a:ext cx="1839477" cy="502415"/>
            </a:xfrm>
            <a:prstGeom prst="rect">
              <a:avLst/>
            </a:prstGeom>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altLang="ko-KR" sz="2000" dirty="0">
                  <a:solidFill>
                    <a:srgbClr val="353F78"/>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02</a:t>
              </a:r>
            </a:p>
          </p:txBody>
        </p:sp>
        <p:sp>
          <p:nvSpPr>
            <p:cNvPr id="24" name="사각형: 둥근 모서리 23">
              <a:extLst>
                <a:ext uri="{FF2B5EF4-FFF2-40B4-BE49-F238E27FC236}">
                  <a16:creationId xmlns:a16="http://schemas.microsoft.com/office/drawing/2014/main" id="{305D3011-77C9-3D0F-2389-7A1396DBF886}"/>
                </a:ext>
              </a:extLst>
            </p:cNvPr>
            <p:cNvSpPr/>
            <p:nvPr/>
          </p:nvSpPr>
          <p:spPr>
            <a:xfrm>
              <a:off x="4163097" y="1596580"/>
              <a:ext cx="3371850" cy="2855439"/>
            </a:xfrm>
            <a:prstGeom prst="roundRect">
              <a:avLst>
                <a:gd name="adj" fmla="val 4658"/>
              </a:avLst>
            </a:prstGeom>
            <a:solidFill>
              <a:srgbClr val="0223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53F78"/>
                </a:solidFill>
              </a:endParaRPr>
            </a:p>
          </p:txBody>
        </p:sp>
        <p:sp>
          <p:nvSpPr>
            <p:cNvPr id="25" name="부제목 2">
              <a:extLst>
                <a:ext uri="{FF2B5EF4-FFF2-40B4-BE49-F238E27FC236}">
                  <a16:creationId xmlns:a16="http://schemas.microsoft.com/office/drawing/2014/main" id="{A3776E60-AF38-A7A4-3245-21A31FEB7FC8}"/>
                </a:ext>
              </a:extLst>
            </p:cNvPr>
            <p:cNvSpPr txBox="1">
              <a:spLocks/>
            </p:cNvSpPr>
            <p:nvPr/>
          </p:nvSpPr>
          <p:spPr>
            <a:xfrm>
              <a:off x="4593546" y="2748471"/>
              <a:ext cx="2510953" cy="593724"/>
            </a:xfrm>
            <a:prstGeom prst="rect">
              <a:avLst/>
            </a:prstGeom>
          </p:spPr>
          <p:txBody>
            <a:bodyPr vert="horz" lIns="91440" tIns="45720" rIns="91440" bIns="45720" rtlCol="0">
              <a:normAutofit fontScale="85000"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이미지 삽입하세요</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p>
          </p:txBody>
        </p:sp>
        <p:cxnSp>
          <p:nvCxnSpPr>
            <p:cNvPr id="26" name="직선 연결선 25">
              <a:extLst>
                <a:ext uri="{FF2B5EF4-FFF2-40B4-BE49-F238E27FC236}">
                  <a16:creationId xmlns:a16="http://schemas.microsoft.com/office/drawing/2014/main" id="{892C30F0-E9B9-5970-BF93-07D6C6FFBA76}"/>
                </a:ext>
              </a:extLst>
            </p:cNvPr>
            <p:cNvCxnSpPr>
              <a:cxnSpLocks/>
            </p:cNvCxnSpPr>
            <p:nvPr/>
          </p:nvCxnSpPr>
          <p:spPr>
            <a:xfrm>
              <a:off x="5124688" y="5105400"/>
              <a:ext cx="1448668" cy="0"/>
            </a:xfrm>
            <a:prstGeom prst="line">
              <a:avLst/>
            </a:prstGeom>
            <a:ln>
              <a:solidFill>
                <a:srgbClr val="022360"/>
              </a:solidFill>
            </a:ln>
          </p:spPr>
          <p:style>
            <a:lnRef idx="2">
              <a:schemeClr val="accent1"/>
            </a:lnRef>
            <a:fillRef idx="0">
              <a:schemeClr val="accent1"/>
            </a:fillRef>
            <a:effectRef idx="1">
              <a:schemeClr val="accent1"/>
            </a:effectRef>
            <a:fontRef idx="minor">
              <a:schemeClr val="tx1"/>
            </a:fontRef>
          </p:style>
        </p:cxnSp>
        <p:sp>
          <p:nvSpPr>
            <p:cNvPr id="27" name="부제목 2">
              <a:extLst>
                <a:ext uri="{FF2B5EF4-FFF2-40B4-BE49-F238E27FC236}">
                  <a16:creationId xmlns:a16="http://schemas.microsoft.com/office/drawing/2014/main" id="{9A0DD0CE-C520-4C06-594B-071FB2278FD3}"/>
                </a:ext>
              </a:extLst>
            </p:cNvPr>
            <p:cNvSpPr txBox="1">
              <a:spLocks/>
            </p:cNvSpPr>
            <p:nvPr/>
          </p:nvSpPr>
          <p:spPr>
            <a:xfrm>
              <a:off x="4163097" y="5204381"/>
              <a:ext cx="3371851" cy="856208"/>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Lorem ipsum dolor sit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amet</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consectetur</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adipiscing</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endPar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endParaRPr>
            </a:p>
          </p:txBody>
        </p:sp>
      </p:grpSp>
      <p:grpSp>
        <p:nvGrpSpPr>
          <p:cNvPr id="33" name="그룹 32">
            <a:extLst>
              <a:ext uri="{FF2B5EF4-FFF2-40B4-BE49-F238E27FC236}">
                <a16:creationId xmlns:a16="http://schemas.microsoft.com/office/drawing/2014/main" id="{89CDFAFE-C050-83B2-E9B4-4F5C343E440A}"/>
              </a:ext>
            </a:extLst>
          </p:cNvPr>
          <p:cNvGrpSpPr/>
          <p:nvPr/>
        </p:nvGrpSpPr>
        <p:grpSpPr>
          <a:xfrm>
            <a:off x="8459351" y="1595394"/>
            <a:ext cx="3371851" cy="4464009"/>
            <a:chOff x="8459351" y="1595394"/>
            <a:chExt cx="3371851" cy="4464009"/>
          </a:xfrm>
        </p:grpSpPr>
        <p:sp>
          <p:nvSpPr>
            <p:cNvPr id="28" name="부제목 2">
              <a:extLst>
                <a:ext uri="{FF2B5EF4-FFF2-40B4-BE49-F238E27FC236}">
                  <a16:creationId xmlns:a16="http://schemas.microsoft.com/office/drawing/2014/main" id="{7FEC73A0-7283-EC61-0992-046D8ECDB380}"/>
                </a:ext>
              </a:extLst>
            </p:cNvPr>
            <p:cNvSpPr txBox="1">
              <a:spLocks/>
            </p:cNvSpPr>
            <p:nvPr/>
          </p:nvSpPr>
          <p:spPr>
            <a:xfrm>
              <a:off x="9225538" y="4495307"/>
              <a:ext cx="1839477" cy="502415"/>
            </a:xfrm>
            <a:prstGeom prst="rect">
              <a:avLst/>
            </a:prstGeom>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altLang="ko-KR" sz="2000" dirty="0">
                  <a:solidFill>
                    <a:srgbClr val="353F78"/>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03</a:t>
              </a:r>
            </a:p>
          </p:txBody>
        </p:sp>
        <p:sp>
          <p:nvSpPr>
            <p:cNvPr id="29" name="사각형: 둥근 모서리 28">
              <a:extLst>
                <a:ext uri="{FF2B5EF4-FFF2-40B4-BE49-F238E27FC236}">
                  <a16:creationId xmlns:a16="http://schemas.microsoft.com/office/drawing/2014/main" id="{3A26753D-0786-384E-7B22-1CCB667A80E0}"/>
                </a:ext>
              </a:extLst>
            </p:cNvPr>
            <p:cNvSpPr/>
            <p:nvPr/>
          </p:nvSpPr>
          <p:spPr>
            <a:xfrm>
              <a:off x="8459351" y="1595394"/>
              <a:ext cx="3371850" cy="2855439"/>
            </a:xfrm>
            <a:prstGeom prst="roundRect">
              <a:avLst>
                <a:gd name="adj" fmla="val 4658"/>
              </a:avLst>
            </a:prstGeom>
            <a:solidFill>
              <a:srgbClr val="0223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53F78"/>
                </a:solidFill>
              </a:endParaRPr>
            </a:p>
          </p:txBody>
        </p:sp>
        <p:sp>
          <p:nvSpPr>
            <p:cNvPr id="30" name="부제목 2">
              <a:extLst>
                <a:ext uri="{FF2B5EF4-FFF2-40B4-BE49-F238E27FC236}">
                  <a16:creationId xmlns:a16="http://schemas.microsoft.com/office/drawing/2014/main" id="{A5878A2B-BC2F-24A7-F3AE-D2006AE1BB1C}"/>
                </a:ext>
              </a:extLst>
            </p:cNvPr>
            <p:cNvSpPr txBox="1">
              <a:spLocks/>
            </p:cNvSpPr>
            <p:nvPr/>
          </p:nvSpPr>
          <p:spPr>
            <a:xfrm>
              <a:off x="8889800" y="2747285"/>
              <a:ext cx="2510953" cy="593724"/>
            </a:xfrm>
            <a:prstGeom prst="rect">
              <a:avLst/>
            </a:prstGeom>
          </p:spPr>
          <p:txBody>
            <a:bodyPr vert="horz" lIns="91440" tIns="45720" rIns="91440" bIns="45720" rtlCol="0">
              <a:normAutofit fontScale="85000"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이미지 삽입하세요</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p>
          </p:txBody>
        </p:sp>
        <p:cxnSp>
          <p:nvCxnSpPr>
            <p:cNvPr id="31" name="직선 연결선 30">
              <a:extLst>
                <a:ext uri="{FF2B5EF4-FFF2-40B4-BE49-F238E27FC236}">
                  <a16:creationId xmlns:a16="http://schemas.microsoft.com/office/drawing/2014/main" id="{9F337101-DB93-D44F-6423-76DE546C0BE8}"/>
                </a:ext>
              </a:extLst>
            </p:cNvPr>
            <p:cNvCxnSpPr>
              <a:cxnSpLocks/>
            </p:cNvCxnSpPr>
            <p:nvPr/>
          </p:nvCxnSpPr>
          <p:spPr>
            <a:xfrm>
              <a:off x="9420942" y="5104214"/>
              <a:ext cx="1448668" cy="0"/>
            </a:xfrm>
            <a:prstGeom prst="line">
              <a:avLst/>
            </a:prstGeom>
            <a:ln>
              <a:solidFill>
                <a:srgbClr val="022360"/>
              </a:solidFill>
            </a:ln>
          </p:spPr>
          <p:style>
            <a:lnRef idx="2">
              <a:schemeClr val="accent1"/>
            </a:lnRef>
            <a:fillRef idx="0">
              <a:schemeClr val="accent1"/>
            </a:fillRef>
            <a:effectRef idx="1">
              <a:schemeClr val="accent1"/>
            </a:effectRef>
            <a:fontRef idx="minor">
              <a:schemeClr val="tx1"/>
            </a:fontRef>
          </p:style>
        </p:cxnSp>
        <p:sp>
          <p:nvSpPr>
            <p:cNvPr id="32" name="부제목 2">
              <a:extLst>
                <a:ext uri="{FF2B5EF4-FFF2-40B4-BE49-F238E27FC236}">
                  <a16:creationId xmlns:a16="http://schemas.microsoft.com/office/drawing/2014/main" id="{CCDAB640-387A-11C6-E52F-2D3D5D987689}"/>
                </a:ext>
              </a:extLst>
            </p:cNvPr>
            <p:cNvSpPr txBox="1">
              <a:spLocks/>
            </p:cNvSpPr>
            <p:nvPr/>
          </p:nvSpPr>
          <p:spPr>
            <a:xfrm>
              <a:off x="8459351" y="5203195"/>
              <a:ext cx="3371851" cy="856208"/>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Lorem ipsum dolor sit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amet</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consectetur</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adipiscing</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endPar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endParaRPr>
            </a:p>
          </p:txBody>
        </p:sp>
      </p:grpSp>
      <p:grpSp>
        <p:nvGrpSpPr>
          <p:cNvPr id="37" name="그룹 36">
            <a:extLst>
              <a:ext uri="{FF2B5EF4-FFF2-40B4-BE49-F238E27FC236}">
                <a16:creationId xmlns:a16="http://schemas.microsoft.com/office/drawing/2014/main" id="{0C9FA82A-F6FD-99D3-C4F8-1B238EF6BD90}"/>
              </a:ext>
            </a:extLst>
          </p:cNvPr>
          <p:cNvGrpSpPr/>
          <p:nvPr/>
        </p:nvGrpSpPr>
        <p:grpSpPr>
          <a:xfrm>
            <a:off x="360798" y="1595394"/>
            <a:ext cx="3371851" cy="4464009"/>
            <a:chOff x="4163097" y="1596580"/>
            <a:chExt cx="3371851" cy="4464009"/>
          </a:xfrm>
        </p:grpSpPr>
        <p:sp>
          <p:nvSpPr>
            <p:cNvPr id="38" name="부제목 2">
              <a:extLst>
                <a:ext uri="{FF2B5EF4-FFF2-40B4-BE49-F238E27FC236}">
                  <a16:creationId xmlns:a16="http://schemas.microsoft.com/office/drawing/2014/main" id="{BB5C7736-A0C1-A4D6-86E7-C4D77BAFEB8D}"/>
                </a:ext>
              </a:extLst>
            </p:cNvPr>
            <p:cNvSpPr txBox="1">
              <a:spLocks/>
            </p:cNvSpPr>
            <p:nvPr/>
          </p:nvSpPr>
          <p:spPr>
            <a:xfrm>
              <a:off x="4929284" y="4496493"/>
              <a:ext cx="1839477" cy="502415"/>
            </a:xfrm>
            <a:prstGeom prst="rect">
              <a:avLst/>
            </a:prstGeom>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US" altLang="ko-KR" sz="2000" dirty="0">
                  <a:solidFill>
                    <a:srgbClr val="353F78"/>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01</a:t>
              </a:r>
            </a:p>
          </p:txBody>
        </p:sp>
        <p:sp>
          <p:nvSpPr>
            <p:cNvPr id="39" name="사각형: 둥근 모서리 38">
              <a:extLst>
                <a:ext uri="{FF2B5EF4-FFF2-40B4-BE49-F238E27FC236}">
                  <a16:creationId xmlns:a16="http://schemas.microsoft.com/office/drawing/2014/main" id="{E68C865A-0AE6-4938-CEE0-FCF98FC603CF}"/>
                </a:ext>
              </a:extLst>
            </p:cNvPr>
            <p:cNvSpPr/>
            <p:nvPr/>
          </p:nvSpPr>
          <p:spPr>
            <a:xfrm>
              <a:off x="4163097" y="1596580"/>
              <a:ext cx="3371850" cy="2855439"/>
            </a:xfrm>
            <a:prstGeom prst="roundRect">
              <a:avLst>
                <a:gd name="adj" fmla="val 4658"/>
              </a:avLst>
            </a:prstGeom>
            <a:solidFill>
              <a:srgbClr val="0223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53F78"/>
                </a:solidFill>
              </a:endParaRPr>
            </a:p>
          </p:txBody>
        </p:sp>
        <p:sp>
          <p:nvSpPr>
            <p:cNvPr id="40" name="부제목 2">
              <a:extLst>
                <a:ext uri="{FF2B5EF4-FFF2-40B4-BE49-F238E27FC236}">
                  <a16:creationId xmlns:a16="http://schemas.microsoft.com/office/drawing/2014/main" id="{0FA80B3F-B06B-96ED-69D3-92DA22E5C208}"/>
                </a:ext>
              </a:extLst>
            </p:cNvPr>
            <p:cNvSpPr txBox="1">
              <a:spLocks/>
            </p:cNvSpPr>
            <p:nvPr/>
          </p:nvSpPr>
          <p:spPr>
            <a:xfrm>
              <a:off x="4593546" y="2748471"/>
              <a:ext cx="2510953" cy="593724"/>
            </a:xfrm>
            <a:prstGeom prst="rect">
              <a:avLst/>
            </a:prstGeom>
          </p:spPr>
          <p:txBody>
            <a:bodyPr vert="horz" lIns="91440" tIns="45720" rIns="91440" bIns="45720" rtlCol="0">
              <a:normAutofit fontScale="85000"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이미지 삽입하세요</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p>
          </p:txBody>
        </p:sp>
        <p:cxnSp>
          <p:nvCxnSpPr>
            <p:cNvPr id="41" name="직선 연결선 40">
              <a:extLst>
                <a:ext uri="{FF2B5EF4-FFF2-40B4-BE49-F238E27FC236}">
                  <a16:creationId xmlns:a16="http://schemas.microsoft.com/office/drawing/2014/main" id="{5E65C3A6-1CC3-9D49-F76F-6BF024459698}"/>
                </a:ext>
              </a:extLst>
            </p:cNvPr>
            <p:cNvCxnSpPr>
              <a:cxnSpLocks/>
            </p:cNvCxnSpPr>
            <p:nvPr/>
          </p:nvCxnSpPr>
          <p:spPr>
            <a:xfrm>
              <a:off x="5124688" y="5105400"/>
              <a:ext cx="1448668" cy="0"/>
            </a:xfrm>
            <a:prstGeom prst="line">
              <a:avLst/>
            </a:prstGeom>
            <a:ln>
              <a:solidFill>
                <a:srgbClr val="022360"/>
              </a:solidFill>
            </a:ln>
          </p:spPr>
          <p:style>
            <a:lnRef idx="2">
              <a:schemeClr val="accent1"/>
            </a:lnRef>
            <a:fillRef idx="0">
              <a:schemeClr val="accent1"/>
            </a:fillRef>
            <a:effectRef idx="1">
              <a:schemeClr val="accent1"/>
            </a:effectRef>
            <a:fontRef idx="minor">
              <a:schemeClr val="tx1"/>
            </a:fontRef>
          </p:style>
        </p:cxnSp>
        <p:sp>
          <p:nvSpPr>
            <p:cNvPr id="42" name="부제목 2">
              <a:extLst>
                <a:ext uri="{FF2B5EF4-FFF2-40B4-BE49-F238E27FC236}">
                  <a16:creationId xmlns:a16="http://schemas.microsoft.com/office/drawing/2014/main" id="{75DB2A1F-FF1A-1D27-5090-6BD5EB783D39}"/>
                </a:ext>
              </a:extLst>
            </p:cNvPr>
            <p:cNvSpPr txBox="1">
              <a:spLocks/>
            </p:cNvSpPr>
            <p:nvPr/>
          </p:nvSpPr>
          <p:spPr>
            <a:xfrm>
              <a:off x="4163097" y="5204381"/>
              <a:ext cx="3371851" cy="856208"/>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Lorem ipsum dolor sit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amet</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consectetur</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adipiscing</a:t>
              </a:r>
              <a:r>
                <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1400" dirty="0" err="1">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endParaRPr lang="en-US" altLang="ko-KR" sz="1400" dirty="0">
                <a:solidFill>
                  <a:srgbClr val="353F78"/>
                </a:solidFill>
                <a:latin typeface="Pretendard ExtraLight" panose="02000303000000020004" pitchFamily="50" charset="-127"/>
                <a:ea typeface="Pretendard ExtraLight" panose="02000303000000020004" pitchFamily="50" charset="-127"/>
                <a:cs typeface="Pretendard ExtraLight" panose="02000303000000020004" pitchFamily="50" charset="-127"/>
              </a:endParaRPr>
            </a:p>
          </p:txBody>
        </p:sp>
      </p:grpSp>
      <p:sp>
        <p:nvSpPr>
          <p:cNvPr id="2" name="직사각형 1">
            <a:extLst>
              <a:ext uri="{FF2B5EF4-FFF2-40B4-BE49-F238E27FC236}">
                <a16:creationId xmlns:a16="http://schemas.microsoft.com/office/drawing/2014/main" id="{942BD76B-4E18-F60E-F6DA-FFF6B969DDBD}"/>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2D57E0F1-6192-5C6A-C9AF-358906A76B02}"/>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제목 1">
            <a:extLst>
              <a:ext uri="{FF2B5EF4-FFF2-40B4-BE49-F238E27FC236}">
                <a16:creationId xmlns:a16="http://schemas.microsoft.com/office/drawing/2014/main" id="{D11ABC06-A1F5-ADED-9F79-5A9BA7F3F07D}"/>
              </a:ext>
            </a:extLst>
          </p:cNvPr>
          <p:cNvSpPr txBox="1">
            <a:spLocks/>
          </p:cNvSpPr>
          <p:nvPr/>
        </p:nvSpPr>
        <p:spPr>
          <a:xfrm>
            <a:off x="360798" y="16668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Goes Here</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7" name="부제목 2">
            <a:extLst>
              <a:ext uri="{FF2B5EF4-FFF2-40B4-BE49-F238E27FC236}">
                <a16:creationId xmlns:a16="http://schemas.microsoft.com/office/drawing/2014/main" id="{7BD7669F-46B5-E4BF-CCD6-1C3C1DE6748A}"/>
              </a:ext>
            </a:extLst>
          </p:cNvPr>
          <p:cNvSpPr txBox="1">
            <a:spLocks/>
          </p:cNvSpPr>
          <p:nvPr/>
        </p:nvSpPr>
        <p:spPr>
          <a:xfrm>
            <a:off x="9745227" y="312796"/>
            <a:ext cx="2085975" cy="30136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ko-KR"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Point Keyword</a:t>
            </a:r>
            <a:endParaRPr lang="ko-KR" altLang="en-US"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0" name="그림 9" descr="폰트, 그래픽, 스크린샷, 그래픽 디자인이(가) 표시된 사진&#10;&#10;자동 생성된 설명">
            <a:extLst>
              <a:ext uri="{FF2B5EF4-FFF2-40B4-BE49-F238E27FC236}">
                <a16:creationId xmlns:a16="http://schemas.microsoft.com/office/drawing/2014/main" id="{E38C1E9E-B7FC-C79A-4311-09B49AA44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1" name="그림 10" descr="그래픽, 그래픽 디자인, 폰트, 스크린샷이(가) 표시된 사진&#10;&#10;자동 생성된 설명">
            <a:extLst>
              <a:ext uri="{FF2B5EF4-FFF2-40B4-BE49-F238E27FC236}">
                <a16:creationId xmlns:a16="http://schemas.microsoft.com/office/drawing/2014/main" id="{8DAD712B-EEE5-A8C8-6279-8A96C4329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12" name="직선 연결선 11">
            <a:extLst>
              <a:ext uri="{FF2B5EF4-FFF2-40B4-BE49-F238E27FC236}">
                <a16:creationId xmlns:a16="http://schemas.microsoft.com/office/drawing/2014/main" id="{1A36C8A0-FCA5-5B6C-CB2A-2A3B475A3705}"/>
              </a:ext>
            </a:extLst>
          </p:cNvPr>
          <p:cNvCxnSpPr>
            <a:cxnSpLocks/>
          </p:cNvCxnSpPr>
          <p:nvPr/>
        </p:nvCxnSpPr>
        <p:spPr>
          <a:xfrm>
            <a:off x="1570462"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13" name="그림 12" descr="텍스트, 폰트, 상징, 로고이(가) 표시된 사진&#10;&#10;자동 생성된 설명">
            <a:extLst>
              <a:ext uri="{FF2B5EF4-FFF2-40B4-BE49-F238E27FC236}">
                <a16:creationId xmlns:a16="http://schemas.microsoft.com/office/drawing/2014/main" id="{8CF89B50-61B5-8F6B-F632-8884EA145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Tree>
    <p:extLst>
      <p:ext uri="{BB962C8B-B14F-4D97-AF65-F5344CB8AC3E}">
        <p14:creationId xmlns:p14="http://schemas.microsoft.com/office/powerpoint/2010/main" val="565377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5319408" y="3113647"/>
            <a:ext cx="6388523" cy="1908174"/>
          </a:xfrm>
        </p:spPr>
        <p:txBody>
          <a:bodyPr>
            <a:normAutofit/>
          </a:bodyPr>
          <a:lstStyle/>
          <a:p>
            <a:pPr marR="0" algn="l" rtl="0">
              <a:lnSpc>
                <a:spcPct val="150000"/>
              </a:lnSpc>
            </a:pP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Lorem ipsum dolor sit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amet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consectetur</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adipiscing</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Fermentum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donec</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condimentum</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sed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blandit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vestibulum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viverra</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venenatis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lobortis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non ipsum,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eu</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faucibus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tincidunt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vulputate</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quis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interdum</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p>
        </p:txBody>
      </p:sp>
      <p:sp>
        <p:nvSpPr>
          <p:cNvPr id="5" name="제목 1">
            <a:extLst>
              <a:ext uri="{FF2B5EF4-FFF2-40B4-BE49-F238E27FC236}">
                <a16:creationId xmlns:a16="http://schemas.microsoft.com/office/drawing/2014/main" id="{446D1DA5-6989-01D0-9BB0-CE2C452C1F37}"/>
              </a:ext>
            </a:extLst>
          </p:cNvPr>
          <p:cNvSpPr txBox="1">
            <a:spLocks/>
          </p:cNvSpPr>
          <p:nvPr/>
        </p:nvSpPr>
        <p:spPr>
          <a:xfrm>
            <a:off x="5319408" y="2252726"/>
            <a:ext cx="4747491" cy="593586"/>
          </a:xfrm>
          <a:prstGeom prst="rect">
            <a:avLst/>
          </a:prstGeom>
        </p:spPr>
        <p:txBody>
          <a:bodyPr vert="horz" lIns="91440" tIns="45720" rIns="91440" bIns="45720" rtlCol="0" anchor="b">
            <a:normAutofit fontScale="97500" lnSpcReduction="100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4000" dirty="0">
                <a:solidFill>
                  <a:srgbClr val="213571"/>
                </a:solidFill>
                <a:latin typeface="Pretendard SemiBold" panose="02000703000000020004" pitchFamily="50" charset="-127"/>
                <a:ea typeface="Pretendard SemiBold" panose="02000703000000020004" pitchFamily="50" charset="-127"/>
                <a:cs typeface="Pretendard SemiBold" panose="02000703000000020004" pitchFamily="50" charset="-127"/>
              </a:rPr>
              <a:t>Title Goes Here</a:t>
            </a:r>
            <a:endParaRPr lang="ko-KR" altLang="en-US" sz="4000" dirty="0">
              <a:solidFill>
                <a:srgbClr val="213571"/>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6" name="부제목 2">
            <a:extLst>
              <a:ext uri="{FF2B5EF4-FFF2-40B4-BE49-F238E27FC236}">
                <a16:creationId xmlns:a16="http://schemas.microsoft.com/office/drawing/2014/main" id="{AEDA4ECE-2AFF-DB37-BF36-28C314AE8511}"/>
              </a:ext>
            </a:extLst>
          </p:cNvPr>
          <p:cNvSpPr txBox="1">
            <a:spLocks/>
          </p:cNvSpPr>
          <p:nvPr/>
        </p:nvSpPr>
        <p:spPr>
          <a:xfrm>
            <a:off x="5319408" y="1634817"/>
            <a:ext cx="2085975" cy="301367"/>
          </a:xfrm>
          <a:prstGeom prst="rect">
            <a:avLst/>
          </a:prstGeom>
        </p:spPr>
        <p:txBody>
          <a:bodyPr vert="horz" lIns="91440" tIns="45720" rIns="91440" bIns="45720" rtlCol="0">
            <a:normAutofit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ko-KR" sz="1400" spc="300" dirty="0">
                <a:solidFill>
                  <a:srgbClr val="AB2039"/>
                </a:solidFill>
                <a:latin typeface="Pretendard ExtraBold" panose="02000903000000020004" pitchFamily="50" charset="-127"/>
                <a:ea typeface="Pretendard ExtraBold" panose="02000903000000020004" pitchFamily="50" charset="-127"/>
                <a:cs typeface="Pretendard ExtraBold" panose="02000903000000020004" pitchFamily="50" charset="-127"/>
              </a:rPr>
              <a:t>CONCEPT</a:t>
            </a:r>
            <a:endParaRPr lang="ko-KR" altLang="en-US" sz="1400" spc="300" dirty="0">
              <a:solidFill>
                <a:srgbClr val="AB2039"/>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9" name="그림 8" descr="문, 실내이(가) 표시된 사진&#10;&#10;자동 생성된 설명">
            <a:extLst>
              <a:ext uri="{FF2B5EF4-FFF2-40B4-BE49-F238E27FC236}">
                <a16:creationId xmlns:a16="http://schemas.microsoft.com/office/drawing/2014/main" id="{D54B7552-B074-3F70-7C7A-729F8683D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678" y="2098955"/>
            <a:ext cx="2433730" cy="3640402"/>
          </a:xfrm>
          <a:prstGeom prst="rect">
            <a:avLst/>
          </a:prstGeom>
        </p:spPr>
      </p:pic>
      <p:sp>
        <p:nvSpPr>
          <p:cNvPr id="11" name="직사각형 10">
            <a:extLst>
              <a:ext uri="{FF2B5EF4-FFF2-40B4-BE49-F238E27FC236}">
                <a16:creationId xmlns:a16="http://schemas.microsoft.com/office/drawing/2014/main" id="{904B8B57-BEE0-CA43-7559-FDE1268C1E86}"/>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C8A178FB-7B31-6887-B293-7723FF3A6E2A}"/>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제목 1">
            <a:extLst>
              <a:ext uri="{FF2B5EF4-FFF2-40B4-BE49-F238E27FC236}">
                <a16:creationId xmlns:a16="http://schemas.microsoft.com/office/drawing/2014/main" id="{7390D159-AB26-D073-5818-DD3CEA49CF6D}"/>
              </a:ext>
            </a:extLst>
          </p:cNvPr>
          <p:cNvSpPr txBox="1">
            <a:spLocks/>
          </p:cNvSpPr>
          <p:nvPr/>
        </p:nvSpPr>
        <p:spPr>
          <a:xfrm>
            <a:off x="360798" y="16668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Goes Here</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부제목 2">
            <a:extLst>
              <a:ext uri="{FF2B5EF4-FFF2-40B4-BE49-F238E27FC236}">
                <a16:creationId xmlns:a16="http://schemas.microsoft.com/office/drawing/2014/main" id="{20C7E2AF-C5FF-103C-3589-2733B8536CE9}"/>
              </a:ext>
            </a:extLst>
          </p:cNvPr>
          <p:cNvSpPr txBox="1">
            <a:spLocks/>
          </p:cNvSpPr>
          <p:nvPr/>
        </p:nvSpPr>
        <p:spPr>
          <a:xfrm>
            <a:off x="9745227" y="312796"/>
            <a:ext cx="2085975" cy="30136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ko-KR"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Point Keyword</a:t>
            </a:r>
            <a:endParaRPr lang="ko-KR" altLang="en-US"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0" name="그림 19" descr="폰트, 그래픽, 스크린샷, 그래픽 디자인이(가) 표시된 사진&#10;&#10;자동 생성된 설명">
            <a:extLst>
              <a:ext uri="{FF2B5EF4-FFF2-40B4-BE49-F238E27FC236}">
                <a16:creationId xmlns:a16="http://schemas.microsoft.com/office/drawing/2014/main" id="{E3237D7E-F06D-20CE-92E3-EB57D441A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21" name="그림 20" descr="그래픽, 그래픽 디자인, 폰트, 스크린샷이(가) 표시된 사진&#10;&#10;자동 생성된 설명">
            <a:extLst>
              <a:ext uri="{FF2B5EF4-FFF2-40B4-BE49-F238E27FC236}">
                <a16:creationId xmlns:a16="http://schemas.microsoft.com/office/drawing/2014/main" id="{B5F10476-4397-B66E-7CAA-35294E0B1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3" name="직선 연결선 22">
            <a:extLst>
              <a:ext uri="{FF2B5EF4-FFF2-40B4-BE49-F238E27FC236}">
                <a16:creationId xmlns:a16="http://schemas.microsoft.com/office/drawing/2014/main" id="{6F04D0C3-46DC-B7ED-8BAA-51B5A8D5199F}"/>
              </a:ext>
            </a:extLst>
          </p:cNvPr>
          <p:cNvCxnSpPr>
            <a:cxnSpLocks/>
          </p:cNvCxnSpPr>
          <p:nvPr/>
        </p:nvCxnSpPr>
        <p:spPr>
          <a:xfrm>
            <a:off x="1570462"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24" name="그림 23" descr="텍스트, 폰트, 상징, 로고이(가) 표시된 사진&#10;&#10;자동 생성된 설명">
            <a:extLst>
              <a:ext uri="{FF2B5EF4-FFF2-40B4-BE49-F238E27FC236}">
                <a16:creationId xmlns:a16="http://schemas.microsoft.com/office/drawing/2014/main" id="{11E551D6-262C-0F32-7A32-2E273CE275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Tree>
    <p:extLst>
      <p:ext uri="{BB962C8B-B14F-4D97-AF65-F5344CB8AC3E}">
        <p14:creationId xmlns:p14="http://schemas.microsoft.com/office/powerpoint/2010/main" val="132553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360799" y="3113646"/>
            <a:ext cx="5735202" cy="2182251"/>
          </a:xfrm>
        </p:spPr>
        <p:txBody>
          <a:bodyPr>
            <a:normAutofit lnSpcReduction="10000"/>
          </a:bodyPr>
          <a:lstStyle/>
          <a:p>
            <a:pPr marR="0" algn="l" rtl="0">
              <a:lnSpc>
                <a:spcPct val="150000"/>
              </a:lnSpc>
            </a:pP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Lorem ipsum dolor sit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amet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consectetur</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adipiscing</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Fermentum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donec</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condimentum</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sed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blandit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vestibulum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viverra</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venenatis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lobortis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Elit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non ipsum,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eu</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faucibus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tincidunt</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vulputate</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quis</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r>
              <a:rPr lang="en-US" altLang="ko-KR" sz="2000" b="0" i="0" u="none" strike="noStrike" dirty="0" err="1">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interdum</a:t>
            </a:r>
            <a:r>
              <a:rPr lang="en-US" altLang="ko-KR" sz="2000" b="0" i="0" u="none" strike="noStrike" dirty="0">
                <a:solidFill>
                  <a:srgbClr val="213571"/>
                </a:solidFill>
                <a:latin typeface="Pretendard ExtraLight" panose="02000303000000020004" pitchFamily="50" charset="-127"/>
                <a:ea typeface="Pretendard ExtraLight" panose="02000303000000020004" pitchFamily="50" charset="-127"/>
                <a:cs typeface="Pretendard ExtraLight" panose="02000303000000020004" pitchFamily="50" charset="-127"/>
              </a:rPr>
              <a:t>. </a:t>
            </a:r>
          </a:p>
        </p:txBody>
      </p:sp>
      <p:sp>
        <p:nvSpPr>
          <p:cNvPr id="5" name="제목 1">
            <a:extLst>
              <a:ext uri="{FF2B5EF4-FFF2-40B4-BE49-F238E27FC236}">
                <a16:creationId xmlns:a16="http://schemas.microsoft.com/office/drawing/2014/main" id="{446D1DA5-6989-01D0-9BB0-CE2C452C1F37}"/>
              </a:ext>
            </a:extLst>
          </p:cNvPr>
          <p:cNvSpPr txBox="1">
            <a:spLocks/>
          </p:cNvSpPr>
          <p:nvPr/>
        </p:nvSpPr>
        <p:spPr>
          <a:xfrm>
            <a:off x="360798" y="2252726"/>
            <a:ext cx="4747491" cy="593586"/>
          </a:xfrm>
          <a:prstGeom prst="rect">
            <a:avLst/>
          </a:prstGeom>
        </p:spPr>
        <p:txBody>
          <a:bodyPr vert="horz" lIns="91440" tIns="45720" rIns="91440" bIns="45720" rtlCol="0" anchor="b">
            <a:normAutofit fontScale="97500" lnSpcReduction="100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4000" dirty="0">
                <a:solidFill>
                  <a:srgbClr val="213571"/>
                </a:solidFill>
                <a:latin typeface="Pretendard SemiBold" panose="02000703000000020004" pitchFamily="50" charset="-127"/>
                <a:ea typeface="Pretendard SemiBold" panose="02000703000000020004" pitchFamily="50" charset="-127"/>
                <a:cs typeface="Pretendard SemiBold" panose="02000703000000020004" pitchFamily="50" charset="-127"/>
              </a:rPr>
              <a:t>Title Goes Here</a:t>
            </a:r>
            <a:endParaRPr lang="ko-KR" altLang="en-US" sz="4000" dirty="0">
              <a:solidFill>
                <a:srgbClr val="213571"/>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6" name="부제목 2">
            <a:extLst>
              <a:ext uri="{FF2B5EF4-FFF2-40B4-BE49-F238E27FC236}">
                <a16:creationId xmlns:a16="http://schemas.microsoft.com/office/drawing/2014/main" id="{AEDA4ECE-2AFF-DB37-BF36-28C314AE8511}"/>
              </a:ext>
            </a:extLst>
          </p:cNvPr>
          <p:cNvSpPr txBox="1">
            <a:spLocks/>
          </p:cNvSpPr>
          <p:nvPr/>
        </p:nvSpPr>
        <p:spPr>
          <a:xfrm>
            <a:off x="360798" y="1634817"/>
            <a:ext cx="2085975" cy="301367"/>
          </a:xfrm>
          <a:prstGeom prst="rect">
            <a:avLst/>
          </a:prstGeom>
        </p:spPr>
        <p:txBody>
          <a:bodyPr vert="horz" lIns="91440" tIns="45720" rIns="91440" bIns="45720" rtlCol="0">
            <a:normAutofit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altLang="ko-KR" sz="1400" spc="300" dirty="0">
                <a:solidFill>
                  <a:srgbClr val="AB2039"/>
                </a:solidFill>
                <a:latin typeface="Pretendard ExtraBold" panose="02000903000000020004" pitchFamily="50" charset="-127"/>
                <a:ea typeface="Pretendard ExtraBold" panose="02000903000000020004" pitchFamily="50" charset="-127"/>
                <a:cs typeface="Pretendard ExtraBold" panose="02000903000000020004" pitchFamily="50" charset="-127"/>
              </a:rPr>
              <a:t>CONCEPT</a:t>
            </a:r>
            <a:endParaRPr lang="ko-KR" altLang="en-US" sz="1400" spc="300" dirty="0">
              <a:solidFill>
                <a:srgbClr val="AB2039"/>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1" name="그림 10" descr="전자제품, 텍스트, 컴퓨터이(가) 표시된 사진&#10;&#10;자동 생성된 설명">
            <a:extLst>
              <a:ext uri="{FF2B5EF4-FFF2-40B4-BE49-F238E27FC236}">
                <a16:creationId xmlns:a16="http://schemas.microsoft.com/office/drawing/2014/main" id="{9FA2DD64-5C48-7A3B-AAFC-839386DD7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894" y="3312852"/>
            <a:ext cx="4568961" cy="1682499"/>
          </a:xfrm>
          <a:prstGeom prst="rect">
            <a:avLst/>
          </a:prstGeom>
        </p:spPr>
      </p:pic>
      <p:sp>
        <p:nvSpPr>
          <p:cNvPr id="2" name="직사각형 1">
            <a:extLst>
              <a:ext uri="{FF2B5EF4-FFF2-40B4-BE49-F238E27FC236}">
                <a16:creationId xmlns:a16="http://schemas.microsoft.com/office/drawing/2014/main" id="{4DAEBD19-5711-6AB5-3442-EF4FF149DEA0}"/>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087A1002-026B-D595-E668-71551B7CF4FC}"/>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제목 1">
            <a:extLst>
              <a:ext uri="{FF2B5EF4-FFF2-40B4-BE49-F238E27FC236}">
                <a16:creationId xmlns:a16="http://schemas.microsoft.com/office/drawing/2014/main" id="{65DE7E84-7516-9C23-1F71-0B9084C5C8B1}"/>
              </a:ext>
            </a:extLst>
          </p:cNvPr>
          <p:cNvSpPr txBox="1">
            <a:spLocks/>
          </p:cNvSpPr>
          <p:nvPr/>
        </p:nvSpPr>
        <p:spPr>
          <a:xfrm>
            <a:off x="360798" y="16668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Title Goes Here</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8" name="부제목 2">
            <a:extLst>
              <a:ext uri="{FF2B5EF4-FFF2-40B4-BE49-F238E27FC236}">
                <a16:creationId xmlns:a16="http://schemas.microsoft.com/office/drawing/2014/main" id="{9B6581F4-5BA1-5ADC-3658-5F4A725380E6}"/>
              </a:ext>
            </a:extLst>
          </p:cNvPr>
          <p:cNvSpPr txBox="1">
            <a:spLocks/>
          </p:cNvSpPr>
          <p:nvPr/>
        </p:nvSpPr>
        <p:spPr>
          <a:xfrm>
            <a:off x="9745227" y="312796"/>
            <a:ext cx="2085975" cy="30136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ko-KR"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Point Keyword</a:t>
            </a:r>
            <a:endParaRPr lang="ko-KR" altLang="en-US"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9" name="그림 8" descr="폰트, 그래픽, 스크린샷, 그래픽 디자인이(가) 표시된 사진&#10;&#10;자동 생성된 설명">
            <a:extLst>
              <a:ext uri="{FF2B5EF4-FFF2-40B4-BE49-F238E27FC236}">
                <a16:creationId xmlns:a16="http://schemas.microsoft.com/office/drawing/2014/main" id="{588CC2D4-9584-4163-5DFC-4BB5295DD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2" name="그림 11" descr="그래픽, 그래픽 디자인, 폰트, 스크린샷이(가) 표시된 사진&#10;&#10;자동 생성된 설명">
            <a:extLst>
              <a:ext uri="{FF2B5EF4-FFF2-40B4-BE49-F238E27FC236}">
                <a16:creationId xmlns:a16="http://schemas.microsoft.com/office/drawing/2014/main" id="{EA543B75-2C6B-E908-EEA5-93CCB3900D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13" name="직선 연결선 12">
            <a:extLst>
              <a:ext uri="{FF2B5EF4-FFF2-40B4-BE49-F238E27FC236}">
                <a16:creationId xmlns:a16="http://schemas.microsoft.com/office/drawing/2014/main" id="{E6348825-B9B3-B2CD-DA14-B304F3866BFC}"/>
              </a:ext>
            </a:extLst>
          </p:cNvPr>
          <p:cNvCxnSpPr>
            <a:cxnSpLocks/>
          </p:cNvCxnSpPr>
          <p:nvPr/>
        </p:nvCxnSpPr>
        <p:spPr>
          <a:xfrm>
            <a:off x="1570462"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14" name="그림 13" descr="텍스트, 폰트, 상징, 로고이(가) 표시된 사진&#10;&#10;자동 생성된 설명">
            <a:extLst>
              <a:ext uri="{FF2B5EF4-FFF2-40B4-BE49-F238E27FC236}">
                <a16:creationId xmlns:a16="http://schemas.microsoft.com/office/drawing/2014/main" id="{A0C163D9-E179-55F9-E147-46C2004A4C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Tree>
    <p:extLst>
      <p:ext uri="{BB962C8B-B14F-4D97-AF65-F5344CB8AC3E}">
        <p14:creationId xmlns:p14="http://schemas.microsoft.com/office/powerpoint/2010/main" val="120250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545525" y="1441048"/>
            <a:ext cx="6449577" cy="4453883"/>
          </a:xfrm>
        </p:spPr>
        <p:txBody>
          <a:bodyPr>
            <a:normAutofit/>
          </a:bodyPr>
          <a:lstStyle/>
          <a:p>
            <a:pPr algn="l">
              <a:buFont typeface="Arial" panose="020B0604020202020204" pitchFamily="34" charset="0"/>
              <a:buChar char="•"/>
            </a:pPr>
            <a:r>
              <a:rPr lang="en-US" altLang="ko-KR" sz="1600" b="0" i="0" dirty="0">
                <a:effectLst/>
                <a:latin typeface="+mj-lt"/>
              </a:rPr>
              <a:t> FIL </a:t>
            </a:r>
            <a:r>
              <a:rPr lang="ko-KR" altLang="en-US" sz="1600" b="0" i="0" dirty="0">
                <a:effectLst/>
                <a:latin typeface="+mj-lt"/>
              </a:rPr>
              <a:t>암호화폐로 참여자에게 보상하는 </a:t>
            </a:r>
            <a:endParaRPr lang="en-US" altLang="ko-KR" sz="1600" b="0" i="0" dirty="0">
              <a:effectLst/>
              <a:latin typeface="+mj-lt"/>
            </a:endParaRPr>
          </a:p>
          <a:p>
            <a:pPr algn="l"/>
            <a:r>
              <a:rPr lang="en-US" altLang="ko-KR" sz="1600" dirty="0">
                <a:latin typeface="+mj-lt"/>
              </a:rPr>
              <a:t>   </a:t>
            </a:r>
            <a:r>
              <a:rPr lang="ko-KR" altLang="en-US" sz="1600" b="0" i="0" dirty="0">
                <a:effectLst/>
                <a:latin typeface="+mj-lt"/>
              </a:rPr>
              <a:t>분산형 스토리지 네트워크</a:t>
            </a:r>
            <a:r>
              <a:rPr lang="en-US" altLang="ko-KR" sz="1600" b="0" i="0" dirty="0">
                <a:effectLst/>
                <a:latin typeface="+mj-lt"/>
              </a:rPr>
              <a:t>.</a:t>
            </a:r>
          </a:p>
          <a:p>
            <a:pPr algn="l">
              <a:buFont typeface="Arial" panose="020B0604020202020204" pitchFamily="34" charset="0"/>
              <a:buChar char="•"/>
            </a:pPr>
            <a:endParaRPr lang="en-US" altLang="ko-KR" sz="1600" dirty="0">
              <a:latin typeface="+mj-lt"/>
            </a:endParaRPr>
          </a:p>
          <a:p>
            <a:pPr algn="l">
              <a:buFont typeface="Arial" panose="020B0604020202020204" pitchFamily="34" charset="0"/>
              <a:buChar char="•"/>
            </a:pPr>
            <a:endParaRPr lang="en-US" altLang="ko-KR" sz="1600" b="0" i="0" dirty="0">
              <a:effectLst/>
              <a:latin typeface="+mj-lt"/>
            </a:endParaRPr>
          </a:p>
          <a:p>
            <a:pPr algn="l">
              <a:buFont typeface="Arial" panose="020B0604020202020204" pitchFamily="34" charset="0"/>
              <a:buChar char="•"/>
            </a:pPr>
            <a:r>
              <a:rPr lang="en-US" altLang="ko-KR" sz="1600" b="0" i="0" dirty="0">
                <a:effectLst/>
                <a:latin typeface="+mj-lt"/>
              </a:rPr>
              <a:t> </a:t>
            </a:r>
            <a:r>
              <a:rPr lang="ko-KR" altLang="en-US" sz="1600" b="0" i="0" dirty="0">
                <a:effectLst/>
                <a:latin typeface="+mj-lt"/>
              </a:rPr>
              <a:t>세 가지 주요 참여자</a:t>
            </a:r>
            <a:r>
              <a:rPr lang="en-US" altLang="ko-KR" sz="1600" b="0" i="0" dirty="0">
                <a:effectLst/>
                <a:latin typeface="+mj-lt"/>
              </a:rPr>
              <a:t>: </a:t>
            </a:r>
          </a:p>
          <a:p>
            <a:pPr lvl="1" algn="l">
              <a:buFont typeface="Arial" panose="020B0604020202020204" pitchFamily="34" charset="0"/>
              <a:buChar char="•"/>
            </a:pPr>
            <a:r>
              <a:rPr lang="en-US" altLang="ko-KR" sz="1200" dirty="0">
                <a:latin typeface="+mj-lt"/>
              </a:rPr>
              <a:t> Storage Provider (</a:t>
            </a:r>
            <a:r>
              <a:rPr lang="ko-KR" altLang="en-US" sz="1200" b="0" i="0" dirty="0">
                <a:effectLst/>
                <a:latin typeface="+mj-lt"/>
              </a:rPr>
              <a:t>스토리지 제공자</a:t>
            </a:r>
            <a:r>
              <a:rPr lang="en-US" altLang="ko-KR" sz="1200" b="0" i="0" dirty="0">
                <a:effectLst/>
                <a:latin typeface="+mj-lt"/>
              </a:rPr>
              <a:t> )</a:t>
            </a:r>
          </a:p>
          <a:p>
            <a:pPr lvl="1" algn="l">
              <a:buFont typeface="Arial" panose="020B0604020202020204" pitchFamily="34" charset="0"/>
              <a:buChar char="•"/>
            </a:pPr>
            <a:r>
              <a:rPr lang="en-US" altLang="ko-KR" sz="1200" dirty="0">
                <a:latin typeface="+mj-lt"/>
              </a:rPr>
              <a:t> Client (</a:t>
            </a:r>
            <a:r>
              <a:rPr lang="ko-KR" altLang="en-US" sz="1200" b="0" i="0" dirty="0">
                <a:effectLst/>
                <a:latin typeface="+mj-lt"/>
              </a:rPr>
              <a:t>클라이언트</a:t>
            </a:r>
            <a:r>
              <a:rPr lang="en-US" altLang="ko-KR" sz="1200" b="0" i="0" dirty="0">
                <a:effectLst/>
                <a:latin typeface="+mj-lt"/>
              </a:rPr>
              <a:t>)</a:t>
            </a:r>
            <a:endParaRPr lang="en-US" altLang="ko-KR" sz="1200" dirty="0">
              <a:latin typeface="+mj-lt"/>
            </a:endParaRPr>
          </a:p>
          <a:p>
            <a:pPr lvl="1" algn="l">
              <a:buFont typeface="Arial" panose="020B0604020202020204" pitchFamily="34" charset="0"/>
              <a:buChar char="•"/>
            </a:pPr>
            <a:r>
              <a:rPr lang="ko-KR" altLang="en-US" sz="1200" b="0" i="0" dirty="0">
                <a:effectLst/>
                <a:latin typeface="+mj-lt"/>
              </a:rPr>
              <a:t> </a:t>
            </a:r>
            <a:r>
              <a:rPr lang="en-US" altLang="ko-KR" sz="1200" b="0" i="0" dirty="0" err="1">
                <a:effectLst/>
                <a:latin typeface="+mj-lt"/>
              </a:rPr>
              <a:t>Develoepr</a:t>
            </a:r>
            <a:r>
              <a:rPr lang="en-US" altLang="ko-KR" sz="1200" b="0" i="0" dirty="0">
                <a:effectLst/>
                <a:latin typeface="+mj-lt"/>
              </a:rPr>
              <a:t> </a:t>
            </a:r>
            <a:r>
              <a:rPr lang="en-US" altLang="ko-KR" sz="1200" dirty="0">
                <a:latin typeface="+mj-lt"/>
              </a:rPr>
              <a:t>(</a:t>
            </a:r>
            <a:r>
              <a:rPr lang="ko-KR" altLang="en-US" sz="1200" b="0" i="0" dirty="0">
                <a:effectLst/>
                <a:latin typeface="+mj-lt"/>
              </a:rPr>
              <a:t>개발자</a:t>
            </a:r>
            <a:r>
              <a:rPr lang="en-US" altLang="ko-KR" sz="1200" b="0" i="0" dirty="0">
                <a:effectLst/>
                <a:latin typeface="+mj-lt"/>
              </a:rPr>
              <a:t>)</a:t>
            </a:r>
          </a:p>
          <a:p>
            <a:pPr lvl="1" algn="l">
              <a:buFont typeface="Arial" panose="020B0604020202020204" pitchFamily="34" charset="0"/>
              <a:buChar char="•"/>
            </a:pPr>
            <a:endParaRPr lang="en-US" altLang="ko-KR" sz="1200" dirty="0">
              <a:latin typeface="+mj-lt"/>
            </a:endParaRPr>
          </a:p>
          <a:p>
            <a:pPr lvl="1" algn="l">
              <a:buFont typeface="Arial" panose="020B0604020202020204" pitchFamily="34" charset="0"/>
              <a:buChar char="•"/>
            </a:pPr>
            <a:endParaRPr lang="en-US" altLang="ko-KR" sz="1200" b="0" i="0" dirty="0">
              <a:effectLst/>
              <a:latin typeface="+mj-lt"/>
            </a:endParaRPr>
          </a:p>
          <a:p>
            <a:pPr lvl="1" algn="l"/>
            <a:endParaRPr lang="en-US" altLang="ko-KR" sz="1200" b="0" i="0" dirty="0">
              <a:effectLst/>
              <a:latin typeface="+mj-lt"/>
            </a:endParaRPr>
          </a:p>
          <a:p>
            <a:pPr algn="l">
              <a:buFont typeface="Arial" panose="020B0604020202020204" pitchFamily="34" charset="0"/>
              <a:buChar char="•"/>
            </a:pPr>
            <a:r>
              <a:rPr lang="ko-KR" altLang="en-US" sz="1600" b="0" i="0" dirty="0">
                <a:effectLst/>
                <a:latin typeface="+mj-lt"/>
              </a:rPr>
              <a:t> 안전하고 저렴한 데이터 저장 솔루션 제공</a:t>
            </a:r>
            <a:endParaRPr lang="en-US" altLang="ko-KR" sz="1600" b="0" i="0" dirty="0">
              <a:effectLst/>
              <a:latin typeface="+mj-lt"/>
            </a:endParaRPr>
          </a:p>
        </p:txBody>
      </p:sp>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5673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파일코인</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네트워크 소개 </a:t>
            </a:r>
          </a:p>
        </p:txBody>
      </p:sp>
      <p:sp>
        <p:nvSpPr>
          <p:cNvPr id="14" name="부제목 2">
            <a:extLst>
              <a:ext uri="{FF2B5EF4-FFF2-40B4-BE49-F238E27FC236}">
                <a16:creationId xmlns:a16="http://schemas.microsoft.com/office/drawing/2014/main" id="{9D8FCE07-66E8-3454-4FFC-C40ADC44EF3F}"/>
              </a:ext>
            </a:extLst>
          </p:cNvPr>
          <p:cNvSpPr txBox="1">
            <a:spLocks/>
          </p:cNvSpPr>
          <p:nvPr/>
        </p:nvSpPr>
        <p:spPr>
          <a:xfrm>
            <a:off x="9745227" y="312796"/>
            <a:ext cx="2085975" cy="30136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ko-KR"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Point Keyword</a:t>
            </a:r>
            <a:endParaRPr lang="ko-KR" altLang="en-US"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76" name="Picture 4" descr="How Blockchain Technology will Impact Social Media and Digital Marketing">
            <a:extLst>
              <a:ext uri="{FF2B5EF4-FFF2-40B4-BE49-F238E27FC236}">
                <a16:creationId xmlns:a16="http://schemas.microsoft.com/office/drawing/2014/main" id="{72C3B4E1-EB03-F75F-51E0-8957901BE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6974" y="1565183"/>
            <a:ext cx="7154228" cy="402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1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5107129"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파일코인</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내에서 </a:t>
            </a:r>
            <a:r>
              <a:rPr lang="en-US" altLang="ko-KR"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WindowPoSt</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란</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5" name="Rectangle 2">
            <a:extLst>
              <a:ext uri="{FF2B5EF4-FFF2-40B4-BE49-F238E27FC236}">
                <a16:creationId xmlns:a16="http://schemas.microsoft.com/office/drawing/2014/main" id="{FAFB3499-74B9-E168-AA82-9E2040C2A238}"/>
              </a:ext>
            </a:extLst>
          </p:cNvPr>
          <p:cNvSpPr>
            <a:spLocks noGrp="1" noChangeArrowheads="1"/>
          </p:cNvSpPr>
          <p:nvPr>
            <p:ph type="subTitle" idx="1"/>
          </p:nvPr>
        </p:nvSpPr>
        <p:spPr bwMode="auto">
          <a:xfrm>
            <a:off x="1525217" y="1117111"/>
            <a:ext cx="9141566" cy="252376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20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ko-KR" sz="1400" b="0" i="0" u="none" strike="noStrike" cap="none" normalizeH="0" baseline="0" dirty="0">
                <a:ln>
                  <a:noFill/>
                </a:ln>
                <a:effectLst/>
                <a:latin typeface="IBM Plex Sans" panose="020B0503050203000203" pitchFamily="34" charset="0"/>
              </a:rPr>
              <a:t> </a:t>
            </a:r>
            <a:r>
              <a:rPr kumimoji="0" lang="ko-KR" altLang="ko-KR" sz="1400" b="0" i="0" u="none" strike="noStrike" cap="none" normalizeH="0" baseline="0" dirty="0">
                <a:ln>
                  <a:noFill/>
                </a:ln>
                <a:effectLst/>
                <a:latin typeface="IBM Plex Sans" panose="020B0503050203000203" pitchFamily="34" charset="0"/>
              </a:rPr>
              <a:t>스토리지 채굴자가 저장한 데이터를 정기적으로 확인하는 과정</a:t>
            </a:r>
            <a:endParaRPr kumimoji="0" lang="en-US"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ko-KR" sz="1400" b="0" i="0" u="none" strike="noStrike" cap="none" normalizeH="0" baseline="0" dirty="0">
                <a:ln>
                  <a:noFill/>
                </a:ln>
                <a:effectLst/>
                <a:latin typeface="IBM Plex Sans" panose="020B0503050203000203" pitchFamily="34" charset="0"/>
              </a:rPr>
              <a:t> </a:t>
            </a:r>
            <a:r>
              <a:rPr kumimoji="0" lang="ko-KR" altLang="ko-KR" sz="1400" b="0" i="0" u="none" strike="noStrike" cap="none" normalizeH="0" baseline="0" dirty="0">
                <a:ln>
                  <a:noFill/>
                </a:ln>
                <a:effectLst/>
                <a:latin typeface="IBM Plex Sans" panose="020B0503050203000203" pitchFamily="34" charset="0"/>
              </a:rPr>
              <a:t>24시간 동안, 30분마다 설정된 48개의 윈도우(시간 구간) 동안 검증</a:t>
            </a:r>
            <a:r>
              <a:rPr kumimoji="0" lang="en-US" altLang="ko-KR" sz="1400" b="0" i="0" u="none" strike="noStrike" cap="none" normalizeH="0" baseline="0" dirty="0">
                <a:ln>
                  <a:noFill/>
                </a:ln>
                <a:effectLst/>
                <a:latin typeface="IBM Plex Sans" panose="020B0503050203000203" pitchFamily="34" charset="0"/>
              </a:rPr>
              <a:t> </a:t>
            </a:r>
            <a:r>
              <a:rPr kumimoji="0" lang="ko-KR" altLang="en-US" sz="1400" b="0" i="0" u="none" strike="noStrike" cap="none" normalizeH="0" baseline="0" dirty="0">
                <a:ln>
                  <a:noFill/>
                </a:ln>
                <a:effectLst/>
                <a:latin typeface="IBM Plex Sans" panose="020B0503050203000203" pitchFamily="34" charset="0"/>
              </a:rPr>
              <a:t>수행</a:t>
            </a:r>
            <a:endParaRPr kumimoji="0" lang="en-US"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ko-KR" sz="1400" b="0" i="0" u="none" strike="noStrike" cap="none" normalizeH="0" baseline="0" dirty="0">
                <a:ln>
                  <a:noFill/>
                </a:ln>
                <a:effectLst/>
                <a:latin typeface="IBM Plex Sans" panose="020B0503050203000203" pitchFamily="34" charset="0"/>
              </a:rPr>
              <a:t> </a:t>
            </a:r>
            <a:r>
              <a:rPr kumimoji="0" lang="ko-KR" altLang="ko-KR" sz="1400" b="0" i="0" u="none" strike="noStrike" cap="none" normalizeH="0" baseline="0" dirty="0">
                <a:ln>
                  <a:noFill/>
                </a:ln>
                <a:effectLst/>
                <a:latin typeface="IBM Plex Sans" panose="020B0503050203000203" pitchFamily="34" charset="0"/>
              </a:rPr>
              <a:t>네트워크가 데이터를 안전하고 정확하게 저장하고 있음을 </a:t>
            </a:r>
            <a:r>
              <a:rPr kumimoji="0" lang="ko-KR" altLang="ko-KR" sz="1400" b="0" i="0" u="none" strike="noStrike" cap="none" normalizeH="0" baseline="0" dirty="0" err="1">
                <a:ln>
                  <a:noFill/>
                </a:ln>
                <a:effectLst/>
                <a:latin typeface="IBM Plex Sans" panose="020B0503050203000203" pitchFamily="34" charset="0"/>
              </a:rPr>
              <a:t>증명</a:t>
            </a:r>
            <a:r>
              <a:rPr kumimoji="0" lang="ko-KR" altLang="en-US" sz="1400" b="0" i="0" u="none" strike="noStrike" cap="none" normalizeH="0" baseline="0" dirty="0" err="1">
                <a:ln>
                  <a:noFill/>
                </a:ln>
                <a:effectLst/>
                <a:latin typeface="IBM Plex Sans" panose="020B0503050203000203" pitchFamily="34" charset="0"/>
              </a:rPr>
              <a:t>할때</a:t>
            </a:r>
            <a:r>
              <a:rPr kumimoji="0" lang="en-US" altLang="ko-KR" sz="1400" b="0" i="0" u="none" strike="noStrike" cap="none" normalizeH="0" baseline="0" dirty="0">
                <a:ln>
                  <a:noFill/>
                </a:ln>
                <a:effectLst/>
                <a:latin typeface="IBM Plex Sans" panose="020B0503050203000203" pitchFamily="34" charset="0"/>
              </a:rPr>
              <a:t> </a:t>
            </a:r>
            <a:r>
              <a:rPr kumimoji="0" lang="ko-KR" altLang="en-US" sz="1400" b="0" i="0" u="none" strike="noStrike" cap="none" normalizeH="0" baseline="0" dirty="0">
                <a:ln>
                  <a:noFill/>
                </a:ln>
                <a:effectLst/>
                <a:latin typeface="IBM Plex Sans" panose="020B0503050203000203" pitchFamily="34" charset="0"/>
              </a:rPr>
              <a:t>필요</a:t>
            </a:r>
            <a:endParaRPr kumimoji="0" lang="en-US"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ko-KR" sz="1400" b="0" i="0" u="none" strike="noStrike" cap="none" normalizeH="0" baseline="0" dirty="0">
                <a:ln>
                  <a:noFill/>
                </a:ln>
                <a:effectLst/>
                <a:latin typeface="IBM Plex Sans" panose="020B0503050203000203" pitchFamily="34" charset="0"/>
              </a:rPr>
              <a:t> </a:t>
            </a:r>
            <a:r>
              <a:rPr kumimoji="0" lang="ko-KR" altLang="ko-KR" sz="1400" b="0" i="0" u="none" strike="noStrike" cap="none" normalizeH="0" baseline="0" dirty="0">
                <a:ln>
                  <a:noFill/>
                </a:ln>
                <a:effectLst/>
                <a:latin typeface="IBM Plex Sans" panose="020B0503050203000203" pitchFamily="34" charset="0"/>
              </a:rPr>
              <a:t>채굴자는 자신이 저장한 데이터가 온전함을 주기적으로 증명해야 하며, 블록 보상을 얻을 수 있는 기회를 유지</a:t>
            </a:r>
            <a:endParaRPr kumimoji="0" lang="en-US"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ko-KR" altLang="ko-KR" sz="1400" b="0" i="0" u="none" strike="noStrike" cap="none" normalizeH="0" baseline="0" dirty="0">
              <a:ln>
                <a:noFill/>
              </a:ln>
              <a:effectLst/>
              <a:latin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ko-KR" sz="1400" b="0" i="0" u="none" strike="noStrike" cap="none" normalizeH="0" baseline="0" dirty="0">
                <a:ln>
                  <a:noFill/>
                </a:ln>
                <a:effectLst/>
                <a:latin typeface="IBM Plex Sans" panose="020B0503050203000203" pitchFamily="34" charset="0"/>
              </a:rPr>
              <a:t> </a:t>
            </a:r>
            <a:r>
              <a:rPr kumimoji="0" lang="ko-KR" altLang="ko-KR" sz="1400" b="0" i="0" u="none" strike="noStrike" cap="none" normalizeH="0" baseline="0" dirty="0" err="1">
                <a:ln>
                  <a:noFill/>
                </a:ln>
                <a:effectLst/>
                <a:latin typeface="IBM Plex Sans" panose="020B0503050203000203" pitchFamily="34" charset="0"/>
              </a:rPr>
              <a:t>파일코인</a:t>
            </a:r>
            <a:r>
              <a:rPr kumimoji="0" lang="ko-KR" altLang="ko-KR" sz="1400" b="0" i="0" u="none" strike="noStrike" cap="none" normalizeH="0" baseline="0" dirty="0">
                <a:ln>
                  <a:noFill/>
                </a:ln>
                <a:effectLst/>
                <a:latin typeface="IBM Plex Sans" panose="020B0503050203000203" pitchFamily="34" charset="0"/>
              </a:rPr>
              <a:t> 네트워크의 안정성과 신뢰도를 유지하는 중요한 메커니즘</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effectLst/>
              <a:latin typeface="Arial" panose="020B0604020202020204" pitchFamily="34" charset="0"/>
            </a:endParaRPr>
          </a:p>
        </p:txBody>
      </p:sp>
      <p:pic>
        <p:nvPicPr>
          <p:cNvPr id="7" name="그림 6" descr="그래픽, 스크린샷, 원, 로고이(가) 표시된 사진&#10;&#10;자동 생성된 설명">
            <a:extLst>
              <a:ext uri="{FF2B5EF4-FFF2-40B4-BE49-F238E27FC236}">
                <a16:creationId xmlns:a16="http://schemas.microsoft.com/office/drawing/2014/main" id="{428CBE69-0EE0-24D7-6B52-B44C57D9F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592" y="3816101"/>
            <a:ext cx="679148" cy="679148"/>
          </a:xfrm>
          <a:prstGeom prst="rect">
            <a:avLst/>
          </a:prstGeom>
        </p:spPr>
      </p:pic>
      <p:pic>
        <p:nvPicPr>
          <p:cNvPr id="9" name="그림 8" descr="스크린샷, 다채로움, 그래픽, 일렉트릭 블루이(가) 표시된 사진&#10;&#10;자동 생성된 설명">
            <a:extLst>
              <a:ext uri="{FF2B5EF4-FFF2-40B4-BE49-F238E27FC236}">
                <a16:creationId xmlns:a16="http://schemas.microsoft.com/office/drawing/2014/main" id="{DC0DC2F0-69BB-371D-DB14-33ED7B7ABF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069466" y="4084424"/>
            <a:ext cx="1689792" cy="1689792"/>
          </a:xfrm>
          <a:prstGeom prst="rect">
            <a:avLst/>
          </a:prstGeom>
        </p:spPr>
      </p:pic>
      <p:pic>
        <p:nvPicPr>
          <p:cNvPr id="11" name="그림 10" descr="그래픽, 상징, 클립아트, 디자인이(가) 표시된 사진&#10;&#10;자동 생성된 설명">
            <a:extLst>
              <a:ext uri="{FF2B5EF4-FFF2-40B4-BE49-F238E27FC236}">
                <a16:creationId xmlns:a16="http://schemas.microsoft.com/office/drawing/2014/main" id="{D997FA2A-6C56-8059-5676-B28FF8B6C8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951215" y="3887815"/>
            <a:ext cx="1853074" cy="1853074"/>
          </a:xfrm>
          <a:prstGeom prst="rect">
            <a:avLst/>
          </a:prstGeom>
        </p:spPr>
      </p:pic>
    </p:spTree>
    <p:extLst>
      <p:ext uri="{BB962C8B-B14F-4D97-AF65-F5344CB8AC3E}">
        <p14:creationId xmlns:p14="http://schemas.microsoft.com/office/powerpoint/2010/main" val="429110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545525" y="1441048"/>
            <a:ext cx="6449577" cy="4453883"/>
          </a:xfrm>
        </p:spPr>
        <p:txBody>
          <a:bodyPr>
            <a:normAutofit/>
          </a:bodyPr>
          <a:lstStyle/>
          <a:p>
            <a:pPr algn="l">
              <a:buFont typeface="Arial" panose="020B0604020202020204" pitchFamily="34" charset="0"/>
              <a:buChar char="•"/>
            </a:pPr>
            <a:r>
              <a:rPr lang="en-US" altLang="ko-KR" sz="1600" b="0" i="0" dirty="0">
                <a:effectLst/>
                <a:latin typeface="+mj-lt"/>
              </a:rPr>
              <a:t> </a:t>
            </a:r>
            <a:r>
              <a:rPr lang="ko-KR" altLang="en-US" sz="1600" b="0" i="0" dirty="0" err="1">
                <a:effectLst/>
                <a:latin typeface="+mj-lt"/>
              </a:rPr>
              <a:t>파일코인</a:t>
            </a:r>
            <a:r>
              <a:rPr lang="ko-KR" altLang="en-US" sz="1600" b="0" i="0" dirty="0">
                <a:effectLst/>
                <a:latin typeface="+mj-lt"/>
              </a:rPr>
              <a:t> 프로토콜의 세가지 주요 구현 중 하나</a:t>
            </a:r>
            <a:r>
              <a:rPr lang="en-US" altLang="ko-KR" sz="1600" b="0" i="0" dirty="0">
                <a:effectLst/>
                <a:latin typeface="+mj-lt"/>
              </a:rPr>
              <a:t>. </a:t>
            </a:r>
          </a:p>
          <a:p>
            <a:pPr algn="l"/>
            <a:r>
              <a:rPr lang="en-US" altLang="ko-KR" sz="1600" dirty="0">
                <a:latin typeface="+mj-lt"/>
              </a:rPr>
              <a:t>  </a:t>
            </a:r>
            <a:r>
              <a:rPr lang="en-US" altLang="ko-KR" sz="1600" b="0" i="0" dirty="0">
                <a:effectLst/>
                <a:latin typeface="+mj-lt"/>
              </a:rPr>
              <a:t>(Lotus, Venus, Forest)</a:t>
            </a:r>
          </a:p>
          <a:p>
            <a:pPr algn="l">
              <a:buFont typeface="Arial" panose="020B0604020202020204" pitchFamily="34" charset="0"/>
              <a:buChar char="•"/>
            </a:pPr>
            <a:endParaRPr lang="en-US" altLang="ko-KR" sz="1600" b="0" i="0" dirty="0">
              <a:effectLst/>
              <a:latin typeface="+mj-lt"/>
            </a:endParaRPr>
          </a:p>
          <a:p>
            <a:pPr algn="l">
              <a:buFont typeface="Arial" panose="020B0604020202020204" pitchFamily="34" charset="0"/>
              <a:buChar char="•"/>
            </a:pPr>
            <a:endParaRPr lang="en-US" altLang="ko-KR" sz="1600" dirty="0">
              <a:latin typeface="+mj-lt"/>
            </a:endParaRPr>
          </a:p>
          <a:p>
            <a:pPr algn="l">
              <a:buFont typeface="Arial" panose="020B0604020202020204" pitchFamily="34" charset="0"/>
              <a:buChar char="•"/>
            </a:pPr>
            <a:r>
              <a:rPr lang="en-US" altLang="ko-KR" sz="1600" b="0" i="0" dirty="0">
                <a:effectLst/>
                <a:latin typeface="+mj-lt"/>
              </a:rPr>
              <a:t> </a:t>
            </a:r>
            <a:r>
              <a:rPr lang="ko-KR" altLang="en-US" sz="1600" b="0" i="0" dirty="0" err="1">
                <a:effectLst/>
                <a:latin typeface="+mj-lt"/>
              </a:rPr>
              <a:t>파일코인</a:t>
            </a:r>
            <a:r>
              <a:rPr lang="ko-KR" altLang="en-US" sz="1600" b="0" i="0" dirty="0">
                <a:effectLst/>
                <a:latin typeface="+mj-lt"/>
              </a:rPr>
              <a:t> 네트워크 내 저장</a:t>
            </a:r>
            <a:r>
              <a:rPr lang="en-US" altLang="ko-KR" sz="1600" b="0" i="0" dirty="0">
                <a:effectLst/>
                <a:latin typeface="+mj-lt"/>
              </a:rPr>
              <a:t>, </a:t>
            </a:r>
            <a:r>
              <a:rPr lang="ko-KR" altLang="en-US" sz="1600" b="0" i="0" dirty="0">
                <a:effectLst/>
                <a:latin typeface="+mj-lt"/>
              </a:rPr>
              <a:t>검색</a:t>
            </a:r>
            <a:r>
              <a:rPr lang="en-US" altLang="ko-KR" sz="1600" b="0" i="0" dirty="0">
                <a:effectLst/>
                <a:latin typeface="+mj-lt"/>
              </a:rPr>
              <a:t>, </a:t>
            </a:r>
            <a:r>
              <a:rPr lang="ko-KR" altLang="en-US" sz="1600" b="0" i="0" dirty="0">
                <a:effectLst/>
                <a:latin typeface="+mj-lt"/>
              </a:rPr>
              <a:t>거래 작업을 관리</a:t>
            </a:r>
            <a:r>
              <a:rPr lang="en-US" altLang="ko-KR" sz="1600" b="0" i="0" dirty="0">
                <a:effectLst/>
                <a:latin typeface="+mj-lt"/>
              </a:rPr>
              <a:t>.</a:t>
            </a:r>
          </a:p>
          <a:p>
            <a:pPr algn="l">
              <a:buFont typeface="Arial" panose="020B0604020202020204" pitchFamily="34" charset="0"/>
              <a:buChar char="•"/>
            </a:pPr>
            <a:endParaRPr lang="en-US" altLang="ko-KR" sz="1600" dirty="0">
              <a:latin typeface="+mj-lt"/>
            </a:endParaRPr>
          </a:p>
          <a:p>
            <a:pPr algn="l">
              <a:buFont typeface="Arial" panose="020B0604020202020204" pitchFamily="34" charset="0"/>
              <a:buChar char="•"/>
            </a:pPr>
            <a:endParaRPr lang="en-US" altLang="ko-KR" sz="1600" b="0" i="0" dirty="0">
              <a:effectLst/>
              <a:latin typeface="+mj-lt"/>
            </a:endParaRPr>
          </a:p>
          <a:p>
            <a:pPr algn="l">
              <a:buFont typeface="Arial" panose="020B0604020202020204" pitchFamily="34" charset="0"/>
              <a:buChar char="•"/>
            </a:pPr>
            <a:r>
              <a:rPr lang="en-US" altLang="ko-KR" sz="1800" b="0" i="0" dirty="0">
                <a:effectLst/>
                <a:latin typeface="+mj-lt"/>
              </a:rPr>
              <a:t> </a:t>
            </a:r>
            <a:r>
              <a:rPr lang="ko-KR" altLang="en-US" sz="1600" b="0" i="0" dirty="0">
                <a:effectLst/>
                <a:latin typeface="+mj-lt"/>
              </a:rPr>
              <a:t>주요 구성 요소</a:t>
            </a:r>
            <a:r>
              <a:rPr lang="en-US" altLang="ko-KR" sz="1600" b="0" i="0" dirty="0">
                <a:effectLst/>
                <a:latin typeface="+mj-lt"/>
              </a:rPr>
              <a:t>: </a:t>
            </a:r>
          </a:p>
          <a:p>
            <a:pPr algn="l"/>
            <a:endParaRPr lang="en-US" altLang="ko-KR" sz="1600" b="0" i="0" dirty="0">
              <a:effectLst/>
              <a:latin typeface="+mj-lt"/>
            </a:endParaRPr>
          </a:p>
          <a:p>
            <a:pPr lvl="1" algn="l">
              <a:buFont typeface="Arial" panose="020B0604020202020204" pitchFamily="34" charset="0"/>
              <a:buChar char="•"/>
            </a:pPr>
            <a:r>
              <a:rPr lang="en-US" altLang="ko-KR" sz="1600" dirty="0">
                <a:latin typeface="+mj-lt"/>
              </a:rPr>
              <a:t> Lotus</a:t>
            </a:r>
            <a:r>
              <a:rPr lang="ko-KR" altLang="en-US" sz="1600" b="0" i="0" dirty="0">
                <a:effectLst/>
                <a:latin typeface="+mj-lt"/>
              </a:rPr>
              <a:t> 노드</a:t>
            </a:r>
            <a:endParaRPr lang="en-US" altLang="ko-KR" sz="1600" b="0" i="0" dirty="0">
              <a:effectLst/>
              <a:latin typeface="+mj-lt"/>
            </a:endParaRPr>
          </a:p>
          <a:p>
            <a:pPr lvl="1" algn="l">
              <a:buFont typeface="Arial" panose="020B0604020202020204" pitchFamily="34" charset="0"/>
              <a:buChar char="•"/>
            </a:pPr>
            <a:r>
              <a:rPr lang="en-US" altLang="ko-KR" sz="1600" b="0" i="0" dirty="0">
                <a:effectLst/>
                <a:latin typeface="+mj-lt"/>
              </a:rPr>
              <a:t> Lotus </a:t>
            </a:r>
            <a:r>
              <a:rPr lang="en-US" altLang="ko-KR" sz="1600" dirty="0">
                <a:latin typeface="+mj-lt"/>
              </a:rPr>
              <a:t>Miner</a:t>
            </a:r>
            <a:r>
              <a:rPr lang="ko-KR" altLang="en-US" sz="1600" b="0" i="0" dirty="0">
                <a:effectLst/>
                <a:latin typeface="+mj-lt"/>
              </a:rPr>
              <a:t> </a:t>
            </a:r>
            <a:r>
              <a:rPr lang="en-US" altLang="ko-KR" sz="1600" b="0" i="0" dirty="0">
                <a:effectLst/>
                <a:latin typeface="+mj-lt"/>
              </a:rPr>
              <a:t>(</a:t>
            </a:r>
            <a:r>
              <a:rPr lang="ko-KR" altLang="en-US" sz="1600" b="0" i="0" dirty="0">
                <a:effectLst/>
                <a:latin typeface="+mj-lt"/>
              </a:rPr>
              <a:t>마이너</a:t>
            </a:r>
            <a:r>
              <a:rPr lang="en-US" altLang="ko-KR" sz="1600" b="0" i="0" dirty="0">
                <a:effectLst/>
                <a:latin typeface="+mj-lt"/>
              </a:rPr>
              <a:t>) </a:t>
            </a:r>
          </a:p>
          <a:p>
            <a:pPr lvl="1" algn="l">
              <a:buFont typeface="Arial" panose="020B0604020202020204" pitchFamily="34" charset="0"/>
              <a:buChar char="•"/>
            </a:pPr>
            <a:r>
              <a:rPr lang="en-US" altLang="ko-KR" sz="1600" b="0" i="0" dirty="0">
                <a:effectLst/>
                <a:latin typeface="+mj-lt"/>
              </a:rPr>
              <a:t> Lotus Worker (</a:t>
            </a:r>
            <a:r>
              <a:rPr lang="ko-KR" altLang="en-US" sz="1600" b="0" i="0" dirty="0">
                <a:effectLst/>
                <a:latin typeface="+mj-lt"/>
              </a:rPr>
              <a:t>워커</a:t>
            </a:r>
            <a:r>
              <a:rPr lang="en-US" altLang="ko-KR" sz="1600" b="0" i="0" dirty="0">
                <a:effectLst/>
                <a:latin typeface="+mj-lt"/>
              </a:rPr>
              <a:t>)</a:t>
            </a:r>
          </a:p>
        </p:txBody>
      </p:sp>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Lotus (</a:t>
            </a:r>
            <a:r>
              <a:rPr lang="ko-KR" altLang="en-US"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로터스</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란</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5124" name="Picture 4" descr="Lotus Docs - Home">
            <a:extLst>
              <a:ext uri="{FF2B5EF4-FFF2-40B4-BE49-F238E27FC236}">
                <a16:creationId xmlns:a16="http://schemas.microsoft.com/office/drawing/2014/main" id="{C1D5B075-4845-62D3-E83F-82D86740E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663" y="1178355"/>
            <a:ext cx="4126254" cy="35783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nstall lotus-filecoin on Linux | Snap Store">
            <a:extLst>
              <a:ext uri="{FF2B5EF4-FFF2-40B4-BE49-F238E27FC236}">
                <a16:creationId xmlns:a16="http://schemas.microsoft.com/office/drawing/2014/main" id="{023B5A52-47FD-D392-3D41-62A32ED825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0634" y="346656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92;p22">
            <a:extLst>
              <a:ext uri="{FF2B5EF4-FFF2-40B4-BE49-F238E27FC236}">
                <a16:creationId xmlns:a16="http://schemas.microsoft.com/office/drawing/2014/main" id="{524CA3E2-5A7E-A7CB-947D-D3320C240C22}"/>
              </a:ext>
            </a:extLst>
          </p:cNvPr>
          <p:cNvPicPr preferRelativeResize="0"/>
          <p:nvPr/>
        </p:nvPicPr>
        <p:blipFill>
          <a:blip r:embed="rId8">
            <a:alphaModFix/>
          </a:blip>
          <a:stretch>
            <a:fillRect/>
          </a:stretch>
        </p:blipFill>
        <p:spPr>
          <a:xfrm>
            <a:off x="6766413" y="5373666"/>
            <a:ext cx="1414221" cy="437801"/>
          </a:xfrm>
          <a:prstGeom prst="rect">
            <a:avLst/>
          </a:prstGeom>
          <a:noFill/>
          <a:ln>
            <a:noFill/>
          </a:ln>
        </p:spPr>
      </p:pic>
      <p:pic>
        <p:nvPicPr>
          <p:cNvPr id="8" name="Google Shape;195;p22">
            <a:extLst>
              <a:ext uri="{FF2B5EF4-FFF2-40B4-BE49-F238E27FC236}">
                <a16:creationId xmlns:a16="http://schemas.microsoft.com/office/drawing/2014/main" id="{04EC663F-7661-8639-411F-594CAA156BC9}"/>
              </a:ext>
            </a:extLst>
          </p:cNvPr>
          <p:cNvPicPr preferRelativeResize="0"/>
          <p:nvPr/>
        </p:nvPicPr>
        <p:blipFill>
          <a:blip r:embed="rId9">
            <a:alphaModFix/>
          </a:blip>
          <a:stretch>
            <a:fillRect/>
          </a:stretch>
        </p:blipFill>
        <p:spPr>
          <a:xfrm>
            <a:off x="11591323" y="1006341"/>
            <a:ext cx="355323" cy="355323"/>
          </a:xfrm>
          <a:prstGeom prst="rect">
            <a:avLst/>
          </a:prstGeom>
          <a:noFill/>
          <a:ln>
            <a:noFill/>
          </a:ln>
        </p:spPr>
      </p:pic>
    </p:spTree>
    <p:extLst>
      <p:ext uri="{BB962C8B-B14F-4D97-AF65-F5344CB8AC3E}">
        <p14:creationId xmlns:p14="http://schemas.microsoft.com/office/powerpoint/2010/main" val="217149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4747491"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Sealing</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800" dirty="0" err="1">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실링</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이란 무엇인가</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4" name="부제목 2">
            <a:extLst>
              <a:ext uri="{FF2B5EF4-FFF2-40B4-BE49-F238E27FC236}">
                <a16:creationId xmlns:a16="http://schemas.microsoft.com/office/drawing/2014/main" id="{9D8FCE07-66E8-3454-4FFC-C40ADC44EF3F}"/>
              </a:ext>
            </a:extLst>
          </p:cNvPr>
          <p:cNvSpPr txBox="1">
            <a:spLocks/>
          </p:cNvSpPr>
          <p:nvPr/>
        </p:nvSpPr>
        <p:spPr>
          <a:xfrm>
            <a:off x="9745227" y="312796"/>
            <a:ext cx="2085975" cy="301367"/>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ko-KR"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Point Keyword</a:t>
            </a:r>
            <a:endParaRPr lang="ko-KR" altLang="en-US" sz="12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8" name="TextBox 7">
            <a:extLst>
              <a:ext uri="{FF2B5EF4-FFF2-40B4-BE49-F238E27FC236}">
                <a16:creationId xmlns:a16="http://schemas.microsoft.com/office/drawing/2014/main" id="{1B9D6192-DF08-F59B-0C2A-11F501E048E2}"/>
              </a:ext>
            </a:extLst>
          </p:cNvPr>
          <p:cNvSpPr txBox="1"/>
          <p:nvPr/>
        </p:nvSpPr>
        <p:spPr>
          <a:xfrm>
            <a:off x="7413829" y="3164682"/>
            <a:ext cx="4662795" cy="2156488"/>
          </a:xfrm>
          <a:prstGeom prst="rect">
            <a:avLst/>
          </a:prstGeom>
          <a:noFill/>
        </p:spPr>
        <p:txBody>
          <a:bodyPr wrap="square">
            <a:spAutoFit/>
          </a:bodyPr>
          <a:lstStyle/>
          <a:p>
            <a:pPr marL="0" lvl="0" indent="0" algn="l" rtl="0">
              <a:lnSpc>
                <a:spcPct val="90000"/>
              </a:lnSpc>
              <a:spcBef>
                <a:spcPts val="1000"/>
              </a:spcBef>
              <a:spcAft>
                <a:spcPts val="0"/>
              </a:spcAft>
              <a:buNone/>
            </a:pPr>
            <a:r>
              <a:rPr lang="en-US" altLang="ko-KR" sz="1600" b="1" dirty="0">
                <a:latin typeface="+mj-ea"/>
                <a:ea typeface="+mj-ea"/>
                <a:cs typeface="Libre Franklin"/>
                <a:sym typeface="Libre Franklin"/>
              </a:rPr>
              <a:t>4</a:t>
            </a:r>
            <a:r>
              <a:rPr lang="ko-KR" altLang="en-US" sz="1600" b="1" dirty="0">
                <a:latin typeface="+mj-ea"/>
                <a:ea typeface="+mj-ea"/>
                <a:cs typeface="Libre Franklin"/>
                <a:sym typeface="Libre Franklin"/>
              </a:rPr>
              <a:t>개의 </a:t>
            </a:r>
            <a:r>
              <a:rPr lang="en-US" altLang="ko-KR" sz="1600" b="1" dirty="0">
                <a:latin typeface="+mj-ea"/>
                <a:ea typeface="+mj-ea"/>
                <a:cs typeface="Libre Franklin"/>
                <a:sym typeface="Libre Franklin"/>
              </a:rPr>
              <a:t>Lotus</a:t>
            </a:r>
            <a:r>
              <a:rPr lang="ko-KR" altLang="en-US" sz="1600" b="1" dirty="0">
                <a:latin typeface="+mj-ea"/>
                <a:ea typeface="+mj-ea"/>
                <a:cs typeface="Libre Franklin"/>
                <a:sym typeface="Libre Franklin"/>
              </a:rPr>
              <a:t> 소프트웨어들</a:t>
            </a:r>
          </a:p>
          <a:p>
            <a:pPr marL="457200" lvl="0" indent="-317500" algn="l" rtl="0">
              <a:lnSpc>
                <a:spcPct val="90000"/>
              </a:lnSpc>
              <a:spcBef>
                <a:spcPts val="1000"/>
              </a:spcBef>
              <a:spcAft>
                <a:spcPts val="0"/>
              </a:spcAft>
              <a:buClr>
                <a:srgbClr val="9FC5E8"/>
              </a:buClr>
              <a:buSzPts val="1400"/>
              <a:buFont typeface="Libre Franklin"/>
              <a:buAutoNum type="arabicPeriod"/>
            </a:pPr>
            <a:r>
              <a:rPr lang="en-US" altLang="ko-KR" sz="1600" dirty="0">
                <a:latin typeface="Libre Franklin"/>
                <a:ea typeface="Libre Franklin"/>
                <a:cs typeface="Libre Franklin"/>
                <a:sym typeface="Libre Franklin"/>
              </a:rPr>
              <a:t>     Lotus node (sync chain)</a:t>
            </a:r>
          </a:p>
          <a:p>
            <a:pPr marL="457200" lvl="0" indent="-317500" algn="l" rtl="0">
              <a:lnSpc>
                <a:spcPct val="90000"/>
              </a:lnSpc>
              <a:spcBef>
                <a:spcPts val="1000"/>
              </a:spcBef>
              <a:spcAft>
                <a:spcPts val="0"/>
              </a:spcAft>
              <a:buClr>
                <a:srgbClr val="9FC5E8"/>
              </a:buClr>
              <a:buSzPts val="1400"/>
              <a:buFont typeface="Libre Franklin"/>
              <a:buAutoNum type="arabicPeriod"/>
            </a:pPr>
            <a:r>
              <a:rPr lang="en" altLang="ko-KR" sz="1200" dirty="0">
                <a:solidFill>
                  <a:srgbClr val="9FC5E8"/>
                </a:solidFill>
                <a:latin typeface="Libre Franklin"/>
                <a:ea typeface="Libre Franklin"/>
                <a:cs typeface="Libre Franklin"/>
                <a:sym typeface="Libre Franklin"/>
              </a:rPr>
              <a:t>🤖 </a:t>
            </a:r>
            <a:r>
              <a:rPr lang="en-US" altLang="ko-KR" sz="1600" dirty="0">
                <a:latin typeface="Libre Franklin"/>
                <a:ea typeface="Libre Franklin"/>
                <a:cs typeface="Libre Franklin"/>
                <a:sym typeface="Libre Franklin"/>
              </a:rPr>
              <a:t>Lotus-miner (daily </a:t>
            </a:r>
            <a:r>
              <a:rPr lang="en-US" altLang="ko-KR" sz="1600" dirty="0" err="1">
                <a:latin typeface="Libre Franklin"/>
                <a:ea typeface="Libre Franklin"/>
                <a:cs typeface="Libre Franklin"/>
                <a:sym typeface="Libre Franklin"/>
              </a:rPr>
              <a:t>PoSTs</a:t>
            </a:r>
            <a:r>
              <a:rPr lang="en-US" altLang="ko-KR" sz="1600" dirty="0">
                <a:latin typeface="Libre Franklin"/>
                <a:ea typeface="Libre Franklin"/>
                <a:cs typeface="Libre Franklin"/>
                <a:sym typeface="Libre Franklin"/>
              </a:rPr>
              <a:t>)</a:t>
            </a:r>
          </a:p>
          <a:p>
            <a:pPr marL="457200" lvl="0" indent="-317500" algn="l" rtl="0">
              <a:lnSpc>
                <a:spcPct val="90000"/>
              </a:lnSpc>
              <a:spcBef>
                <a:spcPts val="1000"/>
              </a:spcBef>
              <a:spcAft>
                <a:spcPts val="0"/>
              </a:spcAft>
              <a:buClr>
                <a:srgbClr val="9FC5E8"/>
              </a:buClr>
              <a:buSzPts val="1400"/>
              <a:buFont typeface="Libre Franklin"/>
              <a:buAutoNum type="arabicPeriod"/>
            </a:pPr>
            <a:r>
              <a:rPr lang="en" altLang="ko-KR" sz="1200" dirty="0">
                <a:solidFill>
                  <a:srgbClr val="9FC5E8"/>
                </a:solidFill>
                <a:latin typeface="Libre Franklin"/>
                <a:ea typeface="Libre Franklin"/>
                <a:cs typeface="Libre Franklin"/>
                <a:sym typeface="Libre Franklin"/>
              </a:rPr>
              <a:t>🗃️ </a:t>
            </a:r>
            <a:r>
              <a:rPr lang="en-US" altLang="ko-KR" sz="1600" dirty="0">
                <a:latin typeface="Libre Franklin"/>
                <a:ea typeface="Libre Franklin"/>
                <a:cs typeface="Libre Franklin"/>
                <a:sym typeface="Libre Franklin"/>
              </a:rPr>
              <a:t>Storage repo (large storage for long term sectors)</a:t>
            </a:r>
          </a:p>
          <a:p>
            <a:pPr marL="457200" lvl="0" indent="-317500" algn="l" rtl="0">
              <a:lnSpc>
                <a:spcPct val="90000"/>
              </a:lnSpc>
              <a:spcBef>
                <a:spcPts val="1000"/>
              </a:spcBef>
              <a:spcAft>
                <a:spcPts val="0"/>
              </a:spcAft>
              <a:buClr>
                <a:srgbClr val="9FC5E8"/>
              </a:buClr>
              <a:buSzPts val="1400"/>
              <a:buFont typeface="Libre Franklin"/>
              <a:buAutoNum type="arabicPeriod"/>
            </a:pPr>
            <a:r>
              <a:rPr lang="en" altLang="ko-KR" sz="1200" dirty="0">
                <a:solidFill>
                  <a:srgbClr val="9FC5E8"/>
                </a:solidFill>
                <a:latin typeface="Libre Franklin"/>
                <a:ea typeface="Libre Franklin"/>
                <a:cs typeface="Libre Franklin"/>
                <a:sym typeface="Libre Franklin"/>
              </a:rPr>
              <a:t>🔗 </a:t>
            </a:r>
            <a:r>
              <a:rPr lang="en-US" altLang="ko-KR" sz="1600" dirty="0">
                <a:latin typeface="Libre Franklin"/>
                <a:ea typeface="Libre Franklin"/>
                <a:cs typeface="Libre Franklin"/>
                <a:sym typeface="Libre Franklin"/>
              </a:rPr>
              <a:t>Sealing Workers (processes and seals sectors for long term storage)</a:t>
            </a:r>
          </a:p>
        </p:txBody>
      </p:sp>
      <p:pic>
        <p:nvPicPr>
          <p:cNvPr id="2053" name="Picture 5" descr="Overview - Lotus Docs">
            <a:extLst>
              <a:ext uri="{FF2B5EF4-FFF2-40B4-BE49-F238E27FC236}">
                <a16:creationId xmlns:a16="http://schemas.microsoft.com/office/drawing/2014/main" id="{A5225D83-8641-F21E-9FFD-48FD76578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21" y="2320048"/>
            <a:ext cx="6725620" cy="3845756"/>
          </a:xfrm>
          <a:prstGeom prst="rect">
            <a:avLst/>
          </a:prstGeom>
          <a:noFill/>
          <a:extLst>
            <a:ext uri="{909E8E84-426E-40DD-AFC4-6F175D3DCCD1}">
              <a14:hiddenFill xmlns:a14="http://schemas.microsoft.com/office/drawing/2010/main">
                <a:solidFill>
                  <a:srgbClr val="FFFFFF"/>
                </a:solidFill>
              </a14:hiddenFill>
            </a:ext>
          </a:extLst>
        </p:spPr>
      </p:pic>
      <p:sp>
        <p:nvSpPr>
          <p:cNvPr id="3" name="부제목 2">
            <a:extLst>
              <a:ext uri="{FF2B5EF4-FFF2-40B4-BE49-F238E27FC236}">
                <a16:creationId xmlns:a16="http://schemas.microsoft.com/office/drawing/2014/main" id="{1D5BE54E-5844-DAC9-9D65-3D1E7CD4B5E2}"/>
              </a:ext>
            </a:extLst>
          </p:cNvPr>
          <p:cNvSpPr>
            <a:spLocks noGrp="1"/>
          </p:cNvSpPr>
          <p:nvPr>
            <p:ph type="subTitle" idx="1"/>
          </p:nvPr>
        </p:nvSpPr>
        <p:spPr>
          <a:xfrm>
            <a:off x="360798" y="1131926"/>
            <a:ext cx="6649329" cy="4453883"/>
          </a:xfrm>
        </p:spPr>
        <p:txBody>
          <a:bodyPr>
            <a:normAutofit/>
          </a:bodyPr>
          <a:lstStyle/>
          <a:p>
            <a:pPr algn="l"/>
            <a:r>
              <a:rPr lang="ko-KR" altLang="en-US" sz="1600" b="0" i="0" dirty="0" err="1">
                <a:effectLst/>
                <a:latin typeface="+mj-lt"/>
              </a:rPr>
              <a:t>파일코인에서</a:t>
            </a:r>
            <a:r>
              <a:rPr lang="ko-KR" altLang="en-US" sz="1600" b="0" i="0" dirty="0">
                <a:effectLst/>
                <a:latin typeface="+mj-lt"/>
              </a:rPr>
              <a:t> 스토리지 채굴자가 데이터를 안전하게 보호하고 검증하기 위해 수행하는 중요한 과정</a:t>
            </a:r>
            <a:endParaRPr lang="en-US" altLang="ko-KR" sz="1600" b="0" i="0" dirty="0">
              <a:effectLst/>
              <a:latin typeface="+mj-lt"/>
            </a:endParaRPr>
          </a:p>
          <a:p>
            <a:pPr algn="l"/>
            <a:r>
              <a:rPr lang="en-US" altLang="ko-KR" sz="1800" dirty="0">
                <a:latin typeface="+mj-lt"/>
              </a:rPr>
              <a:t>- </a:t>
            </a:r>
            <a:r>
              <a:rPr lang="ko-KR" altLang="en-US" sz="1400" b="0" i="0" dirty="0">
                <a:effectLst/>
                <a:latin typeface="+mj-lt"/>
              </a:rPr>
              <a:t>목적</a:t>
            </a:r>
            <a:r>
              <a:rPr lang="en-US" altLang="ko-KR" sz="1400" b="0" i="0" dirty="0">
                <a:effectLst/>
                <a:latin typeface="+mj-lt"/>
              </a:rPr>
              <a:t>: </a:t>
            </a:r>
            <a:r>
              <a:rPr lang="ko-KR" altLang="en-US" sz="1400" b="0" i="0" dirty="0">
                <a:effectLst/>
                <a:latin typeface="+mj-lt"/>
              </a:rPr>
              <a:t>분산형 스토리지 네트워크 전반에 걸쳐 데이터의 무결성과 보안을 보장</a:t>
            </a:r>
            <a:r>
              <a:rPr lang="en-US" altLang="ko-KR" sz="1400" b="0" i="0" dirty="0">
                <a:effectLst/>
                <a:latin typeface="+mj-lt"/>
              </a:rPr>
              <a:t>.</a:t>
            </a:r>
          </a:p>
        </p:txBody>
      </p:sp>
      <p:pic>
        <p:nvPicPr>
          <p:cNvPr id="9" name="Google Shape;158;p20">
            <a:extLst>
              <a:ext uri="{FF2B5EF4-FFF2-40B4-BE49-F238E27FC236}">
                <a16:creationId xmlns:a16="http://schemas.microsoft.com/office/drawing/2014/main" id="{D021BE62-42B2-1D9D-7EA0-FECB2BDFA364}"/>
              </a:ext>
            </a:extLst>
          </p:cNvPr>
          <p:cNvPicPr preferRelativeResize="0"/>
          <p:nvPr/>
        </p:nvPicPr>
        <p:blipFill>
          <a:blip r:embed="rId7">
            <a:alphaModFix/>
          </a:blip>
          <a:stretch>
            <a:fillRect/>
          </a:stretch>
        </p:blipFill>
        <p:spPr>
          <a:xfrm>
            <a:off x="7958842" y="3563306"/>
            <a:ext cx="204850" cy="177650"/>
          </a:xfrm>
          <a:prstGeom prst="rect">
            <a:avLst/>
          </a:prstGeom>
          <a:noFill/>
          <a:ln>
            <a:noFill/>
          </a:ln>
        </p:spPr>
      </p:pic>
    </p:spTree>
    <p:extLst>
      <p:ext uri="{BB962C8B-B14F-4D97-AF65-F5344CB8AC3E}">
        <p14:creationId xmlns:p14="http://schemas.microsoft.com/office/powerpoint/2010/main" val="304798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2"/>
          <p:cNvSpPr/>
          <p:nvPr/>
        </p:nvSpPr>
        <p:spPr>
          <a:xfrm>
            <a:off x="1703331" y="1890466"/>
            <a:ext cx="4324547" cy="3656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PC1</a:t>
            </a:r>
            <a:endParaRPr sz="2000" dirty="0"/>
          </a:p>
        </p:txBody>
      </p:sp>
      <p:sp>
        <p:nvSpPr>
          <p:cNvPr id="172" name="Google Shape;172;p32"/>
          <p:cNvSpPr/>
          <p:nvPr/>
        </p:nvSpPr>
        <p:spPr>
          <a:xfrm>
            <a:off x="6077010" y="1890466"/>
            <a:ext cx="756821" cy="3656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PC2</a:t>
            </a:r>
            <a:endParaRPr sz="2000" dirty="0"/>
          </a:p>
        </p:txBody>
      </p:sp>
      <p:sp>
        <p:nvSpPr>
          <p:cNvPr id="173" name="Google Shape;173;p32"/>
          <p:cNvSpPr/>
          <p:nvPr/>
        </p:nvSpPr>
        <p:spPr>
          <a:xfrm>
            <a:off x="6882963" y="1890466"/>
            <a:ext cx="2389701" cy="3656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WaitSeed</a:t>
            </a:r>
            <a:endParaRPr sz="2000" dirty="0"/>
          </a:p>
        </p:txBody>
      </p:sp>
      <p:sp>
        <p:nvSpPr>
          <p:cNvPr id="174" name="Google Shape;174;p32"/>
          <p:cNvSpPr/>
          <p:nvPr/>
        </p:nvSpPr>
        <p:spPr>
          <a:xfrm>
            <a:off x="9315060" y="1890466"/>
            <a:ext cx="1102479" cy="365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C1+C2</a:t>
            </a:r>
            <a:endParaRPr sz="2000" dirty="0"/>
          </a:p>
        </p:txBody>
      </p:sp>
      <p:sp>
        <p:nvSpPr>
          <p:cNvPr id="175" name="Google Shape;175;p32"/>
          <p:cNvSpPr/>
          <p:nvPr/>
        </p:nvSpPr>
        <p:spPr>
          <a:xfrm>
            <a:off x="10459935" y="1890466"/>
            <a:ext cx="742364" cy="3656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FIN</a:t>
            </a:r>
            <a:endParaRPr sz="2000" dirty="0"/>
          </a:p>
        </p:txBody>
      </p:sp>
      <p:sp>
        <p:nvSpPr>
          <p:cNvPr id="176" name="Google Shape;176;p32"/>
          <p:cNvSpPr/>
          <p:nvPr/>
        </p:nvSpPr>
        <p:spPr>
          <a:xfrm>
            <a:off x="936348" y="1890466"/>
            <a:ext cx="706648" cy="3656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t>AP</a:t>
            </a:r>
            <a:endParaRPr sz="2000" dirty="0"/>
          </a:p>
        </p:txBody>
      </p:sp>
      <p:sp>
        <p:nvSpPr>
          <p:cNvPr id="182" name="Google Shape;182;p32"/>
          <p:cNvSpPr txBox="1"/>
          <p:nvPr/>
        </p:nvSpPr>
        <p:spPr>
          <a:xfrm>
            <a:off x="918410" y="2309300"/>
            <a:ext cx="10669200" cy="984845"/>
          </a:xfrm>
          <a:prstGeom prst="rect">
            <a:avLst/>
          </a:prstGeom>
          <a:noFill/>
          <a:ln>
            <a:noFill/>
          </a:ln>
        </p:spPr>
        <p:txBody>
          <a:bodyPr spcFirstLastPara="1" wrap="square" lIns="121900" tIns="121900" rIns="121900" bIns="121900" anchor="t" anchorCtr="0">
            <a:spAutoFit/>
          </a:bodyPr>
          <a:lstStyle/>
          <a:p>
            <a:r>
              <a:rPr lang="en" sz="1600" b="1" dirty="0">
                <a:latin typeface="DM Sans"/>
                <a:ea typeface="DM Sans"/>
                <a:cs typeface="DM Sans"/>
                <a:sym typeface="DM Sans"/>
              </a:rPr>
              <a:t>0h2m                                         3h0m                                           0h5m                  1h30m                          0h8m         0h3m </a:t>
            </a:r>
            <a:br>
              <a:rPr lang="en" sz="1600" b="1" dirty="0">
                <a:latin typeface="DM Sans"/>
                <a:ea typeface="DM Sans"/>
                <a:cs typeface="DM Sans"/>
                <a:sym typeface="DM Sans"/>
              </a:rPr>
            </a:br>
            <a:br>
              <a:rPr lang="en" sz="1600" b="1" dirty="0">
                <a:latin typeface="DM Sans"/>
                <a:ea typeface="DM Sans"/>
                <a:cs typeface="DM Sans"/>
                <a:sym typeface="DM Sans"/>
              </a:rPr>
            </a:br>
            <a:r>
              <a:rPr lang="en" sz="1600" b="1" dirty="0">
                <a:latin typeface="DM Sans"/>
                <a:ea typeface="DM Sans"/>
                <a:cs typeface="DM Sans"/>
                <a:sym typeface="DM Sans"/>
              </a:rPr>
              <a:t>total ~4h30m</a:t>
            </a:r>
            <a:endParaRPr sz="1600" b="1" dirty="0">
              <a:latin typeface="DM Sans"/>
              <a:ea typeface="DM Sans"/>
              <a:cs typeface="DM Sans"/>
              <a:sym typeface="DM Sans"/>
            </a:endParaRPr>
          </a:p>
        </p:txBody>
      </p:sp>
      <p:graphicFrame>
        <p:nvGraphicFramePr>
          <p:cNvPr id="183" name="Google Shape;183;p32"/>
          <p:cNvGraphicFramePr/>
          <p:nvPr>
            <p:extLst>
              <p:ext uri="{D42A27DB-BD31-4B8C-83A1-F6EECF244321}">
                <p14:modId xmlns:p14="http://schemas.microsoft.com/office/powerpoint/2010/main" val="3558120789"/>
              </p:ext>
            </p:extLst>
          </p:nvPr>
        </p:nvGraphicFramePr>
        <p:xfrm>
          <a:off x="993569" y="3329367"/>
          <a:ext cx="6109928" cy="2682080"/>
        </p:xfrm>
        <a:graphic>
          <a:graphicData uri="http://schemas.openxmlformats.org/drawingml/2006/table">
            <a:tbl>
              <a:tblPr>
                <a:noFill/>
              </a:tblPr>
              <a:tblGrid>
                <a:gridCol w="1470302">
                  <a:extLst>
                    <a:ext uri="{9D8B030D-6E8A-4147-A177-3AD203B41FA5}">
                      <a16:colId xmlns:a16="http://schemas.microsoft.com/office/drawing/2014/main" val="20000"/>
                    </a:ext>
                  </a:extLst>
                </a:gridCol>
                <a:gridCol w="4639626">
                  <a:extLst>
                    <a:ext uri="{9D8B030D-6E8A-4147-A177-3AD203B41FA5}">
                      <a16:colId xmlns:a16="http://schemas.microsoft.com/office/drawing/2014/main" val="20001"/>
                    </a:ext>
                  </a:extLst>
                </a:gridCol>
              </a:tblGrid>
              <a:tr h="473177">
                <a:tc>
                  <a:txBody>
                    <a:bodyPr/>
                    <a:lstStyle/>
                    <a:p>
                      <a:pPr marL="0" lvl="0" indent="0" algn="l" rtl="0">
                        <a:spcBef>
                          <a:spcPts val="0"/>
                        </a:spcBef>
                        <a:spcAft>
                          <a:spcPts val="0"/>
                        </a:spcAft>
                        <a:buNone/>
                      </a:pPr>
                      <a:r>
                        <a:rPr lang="en" sz="1400" b="1" dirty="0">
                          <a:solidFill>
                            <a:schemeClr val="accent6">
                              <a:lumMod val="50000"/>
                            </a:schemeClr>
                          </a:solidFill>
                        </a:rPr>
                        <a:t>AP</a:t>
                      </a:r>
                      <a:endParaRPr sz="1400" b="1" dirty="0">
                        <a:solidFill>
                          <a:schemeClr val="accent6">
                            <a:lumMod val="50000"/>
                          </a:schemeClr>
                        </a:solidFill>
                      </a:endParaRPr>
                    </a:p>
                  </a:txBody>
                  <a:tcPr marL="121900" marR="121900" marT="121900" marB="121900"/>
                </a:tc>
                <a:tc>
                  <a:txBody>
                    <a:bodyPr/>
                    <a:lstStyle/>
                    <a:p>
                      <a:pPr marL="0" lvl="0" indent="0" algn="l" rtl="0">
                        <a:spcBef>
                          <a:spcPts val="0"/>
                        </a:spcBef>
                        <a:spcAft>
                          <a:spcPts val="0"/>
                        </a:spcAft>
                        <a:buNone/>
                      </a:pPr>
                      <a:r>
                        <a:rPr lang="en" sz="1400" b="1" dirty="0">
                          <a:solidFill>
                            <a:srgbClr val="31619A"/>
                          </a:solidFill>
                        </a:rPr>
                        <a:t>AddPiece - </a:t>
                      </a:r>
                      <a:r>
                        <a:rPr lang="ko-KR" altLang="en-US" sz="1400" b="0" i="0" kern="1200" dirty="0">
                          <a:solidFill>
                            <a:srgbClr val="31619A"/>
                          </a:solidFill>
                          <a:effectLst/>
                          <a:latin typeface="+mn-lt"/>
                          <a:ea typeface="+mn-ea"/>
                          <a:cs typeface="+mn-cs"/>
                        </a:rPr>
                        <a:t>클라이언트 데이터를 채굴자의 디스크에 있는 미완성 섹터에 추가</a:t>
                      </a:r>
                      <a:endParaRPr sz="1400" b="1" dirty="0">
                        <a:solidFill>
                          <a:srgbClr val="31619A"/>
                        </a:solidFill>
                      </a:endParaRPr>
                    </a:p>
                  </a:txBody>
                  <a:tcPr marL="121900" marR="121900" marT="121900" marB="121900"/>
                </a:tc>
                <a:extLst>
                  <a:ext uri="{0D108BD9-81ED-4DB2-BD59-A6C34878D82A}">
                    <a16:rowId xmlns:a16="http://schemas.microsoft.com/office/drawing/2014/main" val="10000"/>
                  </a:ext>
                </a:extLst>
              </a:tr>
              <a:tr h="473177">
                <a:tc>
                  <a:txBody>
                    <a:bodyPr/>
                    <a:lstStyle/>
                    <a:p>
                      <a:pPr marL="0" lvl="0" indent="0" algn="l" rtl="0">
                        <a:spcBef>
                          <a:spcPts val="0"/>
                        </a:spcBef>
                        <a:spcAft>
                          <a:spcPts val="0"/>
                        </a:spcAft>
                        <a:buNone/>
                      </a:pPr>
                      <a:r>
                        <a:rPr lang="en" sz="1400" b="1" dirty="0">
                          <a:solidFill>
                            <a:schemeClr val="accent1"/>
                          </a:solidFill>
                        </a:rPr>
                        <a:t>PC1</a:t>
                      </a:r>
                      <a:endParaRPr sz="1400" b="1" dirty="0">
                        <a:solidFill>
                          <a:schemeClr val="accent1"/>
                        </a:solidFill>
                      </a:endParaRPr>
                    </a:p>
                  </a:txBody>
                  <a:tcPr marL="121900" marR="121900" marT="121900" marB="121900"/>
                </a:tc>
                <a:tc>
                  <a:txBody>
                    <a:bodyPr/>
                    <a:lstStyle/>
                    <a:p>
                      <a:pPr marL="0" lvl="0" indent="0" algn="l" rtl="0">
                        <a:spcBef>
                          <a:spcPts val="0"/>
                        </a:spcBef>
                        <a:spcAft>
                          <a:spcPts val="0"/>
                        </a:spcAft>
                        <a:buNone/>
                      </a:pPr>
                      <a:r>
                        <a:rPr lang="en" sz="1400" b="1" dirty="0">
                          <a:solidFill>
                            <a:srgbClr val="31619A"/>
                          </a:solidFill>
                        </a:rPr>
                        <a:t>Precommit1 - </a:t>
                      </a:r>
                      <a:r>
                        <a:rPr lang="ko-KR" altLang="en-US" sz="1400" b="0" i="0" kern="1200" dirty="0">
                          <a:solidFill>
                            <a:srgbClr val="31619A"/>
                          </a:solidFill>
                          <a:effectLst/>
                          <a:latin typeface="+mn-lt"/>
                          <a:ea typeface="+mn-ea"/>
                          <a:cs typeface="+mn-cs"/>
                        </a:rPr>
                        <a:t>데이터를 인코딩하고 </a:t>
                      </a:r>
                      <a:r>
                        <a:rPr lang="ko-KR" altLang="en-US" sz="1400" b="0" i="0" kern="1200" dirty="0" err="1">
                          <a:solidFill>
                            <a:srgbClr val="31619A"/>
                          </a:solidFill>
                          <a:effectLst/>
                          <a:latin typeface="+mn-lt"/>
                          <a:ea typeface="+mn-ea"/>
                          <a:cs typeface="+mn-cs"/>
                        </a:rPr>
                        <a:t>실링</a:t>
                      </a:r>
                      <a:r>
                        <a:rPr lang="ko-KR" altLang="en-US" sz="1400" b="0" i="0" kern="1200" dirty="0">
                          <a:solidFill>
                            <a:srgbClr val="31619A"/>
                          </a:solidFill>
                          <a:effectLst/>
                          <a:latin typeface="+mn-lt"/>
                          <a:ea typeface="+mn-ea"/>
                          <a:cs typeface="+mn-cs"/>
                        </a:rPr>
                        <a:t> 준비를 하는 사전 처리 단계</a:t>
                      </a:r>
                      <a:endParaRPr sz="1400" b="1" dirty="0">
                        <a:solidFill>
                          <a:srgbClr val="31619A"/>
                        </a:solidFill>
                      </a:endParaRPr>
                    </a:p>
                  </a:txBody>
                  <a:tcPr marL="121900" marR="121900" marT="121900" marB="121900"/>
                </a:tc>
                <a:extLst>
                  <a:ext uri="{0D108BD9-81ED-4DB2-BD59-A6C34878D82A}">
                    <a16:rowId xmlns:a16="http://schemas.microsoft.com/office/drawing/2014/main" val="10001"/>
                  </a:ext>
                </a:extLst>
              </a:tr>
              <a:tr h="473177">
                <a:tc>
                  <a:txBody>
                    <a:bodyPr/>
                    <a:lstStyle/>
                    <a:p>
                      <a:pPr marL="0" lvl="0" indent="0" algn="l" rtl="0">
                        <a:spcBef>
                          <a:spcPts val="0"/>
                        </a:spcBef>
                        <a:spcAft>
                          <a:spcPts val="0"/>
                        </a:spcAft>
                        <a:buNone/>
                      </a:pPr>
                      <a:r>
                        <a:rPr lang="en" sz="1400" b="1" dirty="0">
                          <a:solidFill>
                            <a:srgbClr val="EAB198"/>
                          </a:solidFill>
                        </a:rPr>
                        <a:t>PC2</a:t>
                      </a:r>
                      <a:endParaRPr sz="1400" b="1" dirty="0">
                        <a:solidFill>
                          <a:srgbClr val="EAB198"/>
                        </a:solidFill>
                      </a:endParaRPr>
                    </a:p>
                  </a:txBody>
                  <a:tcPr marL="121900" marR="121900" marT="121900" marB="121900"/>
                </a:tc>
                <a:tc>
                  <a:txBody>
                    <a:bodyPr/>
                    <a:lstStyle/>
                    <a:p>
                      <a:pPr marL="0" lvl="0" indent="0" algn="l" rtl="0">
                        <a:spcBef>
                          <a:spcPts val="0"/>
                        </a:spcBef>
                        <a:spcAft>
                          <a:spcPts val="0"/>
                        </a:spcAft>
                        <a:buNone/>
                      </a:pPr>
                      <a:r>
                        <a:rPr lang="en" sz="1400" b="1" dirty="0">
                          <a:solidFill>
                            <a:srgbClr val="31619A"/>
                          </a:solidFill>
                        </a:rPr>
                        <a:t>Precommit2 - </a:t>
                      </a:r>
                      <a:r>
                        <a:rPr lang="ko-KR" altLang="en-US" sz="1400" b="0" i="0" kern="1200" dirty="0">
                          <a:solidFill>
                            <a:srgbClr val="31619A"/>
                          </a:solidFill>
                          <a:effectLst/>
                          <a:latin typeface="+mn-lt"/>
                          <a:ea typeface="+mn-ea"/>
                          <a:cs typeface="+mn-cs"/>
                        </a:rPr>
                        <a:t>데이터를 안전하게 저장할 준비가 완료된 형태로 실제 </a:t>
                      </a:r>
                      <a:r>
                        <a:rPr lang="ko-KR" altLang="en-US" sz="1400" b="0" i="0" kern="1200" dirty="0" err="1">
                          <a:solidFill>
                            <a:srgbClr val="31619A"/>
                          </a:solidFill>
                          <a:effectLst/>
                          <a:latin typeface="+mn-lt"/>
                          <a:ea typeface="+mn-ea"/>
                          <a:cs typeface="+mn-cs"/>
                        </a:rPr>
                        <a:t>실링하는</a:t>
                      </a:r>
                      <a:r>
                        <a:rPr lang="ko-KR" altLang="en-US" sz="1400" b="0" i="0" kern="1200" dirty="0">
                          <a:solidFill>
                            <a:srgbClr val="31619A"/>
                          </a:solidFill>
                          <a:effectLst/>
                          <a:latin typeface="+mn-lt"/>
                          <a:ea typeface="+mn-ea"/>
                          <a:cs typeface="+mn-cs"/>
                        </a:rPr>
                        <a:t> 단계</a:t>
                      </a:r>
                      <a:endParaRPr sz="1400" b="1" dirty="0">
                        <a:solidFill>
                          <a:srgbClr val="31619A"/>
                        </a:solidFill>
                      </a:endParaRPr>
                    </a:p>
                  </a:txBody>
                  <a:tcPr marL="121900" marR="121900" marT="121900" marB="121900"/>
                </a:tc>
                <a:extLst>
                  <a:ext uri="{0D108BD9-81ED-4DB2-BD59-A6C34878D82A}">
                    <a16:rowId xmlns:a16="http://schemas.microsoft.com/office/drawing/2014/main" val="10002"/>
                  </a:ext>
                </a:extLst>
              </a:tr>
              <a:tr h="473177">
                <a:tc>
                  <a:txBody>
                    <a:bodyPr/>
                    <a:lstStyle/>
                    <a:p>
                      <a:pPr marL="0" lvl="0" indent="0" algn="l" rtl="0">
                        <a:spcBef>
                          <a:spcPts val="0"/>
                        </a:spcBef>
                        <a:spcAft>
                          <a:spcPts val="0"/>
                        </a:spcAft>
                        <a:buNone/>
                      </a:pPr>
                      <a:r>
                        <a:rPr lang="en" sz="1400" b="1" dirty="0">
                          <a:solidFill>
                            <a:schemeClr val="accent6">
                              <a:lumMod val="60000"/>
                              <a:lumOff val="40000"/>
                            </a:schemeClr>
                          </a:solidFill>
                        </a:rPr>
                        <a:t>C1 / C2</a:t>
                      </a:r>
                      <a:endParaRPr sz="1400" b="1" dirty="0">
                        <a:solidFill>
                          <a:schemeClr val="accent6">
                            <a:lumMod val="60000"/>
                            <a:lumOff val="40000"/>
                          </a:schemeClr>
                        </a:solidFill>
                      </a:endParaRPr>
                    </a:p>
                  </a:txBody>
                  <a:tcPr marL="121900" marR="121900" marT="121900" marB="121900"/>
                </a:tc>
                <a:tc>
                  <a:txBody>
                    <a:bodyPr/>
                    <a:lstStyle/>
                    <a:p>
                      <a:pPr marL="0" lvl="0" indent="0" algn="l" rtl="0">
                        <a:spcBef>
                          <a:spcPts val="0"/>
                        </a:spcBef>
                        <a:spcAft>
                          <a:spcPts val="0"/>
                        </a:spcAft>
                        <a:buNone/>
                      </a:pPr>
                      <a:r>
                        <a:rPr lang="en" sz="1400" b="1" dirty="0">
                          <a:solidFill>
                            <a:srgbClr val="31619A"/>
                          </a:solidFill>
                        </a:rPr>
                        <a:t>Commit1/2 - </a:t>
                      </a:r>
                      <a:r>
                        <a:rPr lang="ko-KR" altLang="en-US" sz="1400" b="0" i="0" kern="1200" dirty="0">
                          <a:solidFill>
                            <a:srgbClr val="31619A"/>
                          </a:solidFill>
                          <a:effectLst/>
                          <a:latin typeface="+mn-lt"/>
                          <a:ea typeface="+mn-ea"/>
                          <a:cs typeface="+mn-cs"/>
                        </a:rPr>
                        <a:t>데이터에 대한 증명 및 최종 증명 생성 단계</a:t>
                      </a:r>
                      <a:endParaRPr sz="1400" b="1" dirty="0">
                        <a:solidFill>
                          <a:srgbClr val="31619A"/>
                        </a:solidFill>
                      </a:endParaRPr>
                    </a:p>
                  </a:txBody>
                  <a:tcPr marL="121900" marR="121900" marT="121900" marB="121900"/>
                </a:tc>
                <a:extLst>
                  <a:ext uri="{0D108BD9-81ED-4DB2-BD59-A6C34878D82A}">
                    <a16:rowId xmlns:a16="http://schemas.microsoft.com/office/drawing/2014/main" val="10003"/>
                  </a:ext>
                </a:extLst>
              </a:tr>
            </a:tbl>
          </a:graphicData>
        </a:graphic>
      </p:graphicFrame>
      <p:sp>
        <p:nvSpPr>
          <p:cNvPr id="184" name="Google Shape;184;p32"/>
          <p:cNvSpPr txBox="1"/>
          <p:nvPr/>
        </p:nvSpPr>
        <p:spPr>
          <a:xfrm>
            <a:off x="4610926" y="993041"/>
            <a:ext cx="2833904" cy="707846"/>
          </a:xfrm>
          <a:prstGeom prst="rect">
            <a:avLst/>
          </a:prstGeom>
          <a:noFill/>
          <a:ln>
            <a:noFill/>
          </a:ln>
        </p:spPr>
        <p:txBody>
          <a:bodyPr spcFirstLastPara="1" wrap="square" lIns="121900" tIns="121900" rIns="121900" bIns="121900" anchor="t" anchorCtr="0">
            <a:spAutoFit/>
          </a:bodyPr>
          <a:lstStyle/>
          <a:p>
            <a:pPr algn="ctr"/>
            <a:r>
              <a:rPr lang="en" sz="3000" b="1" dirty="0">
                <a:solidFill>
                  <a:schemeClr val="accent4"/>
                </a:solidFill>
                <a:latin typeface="DM Sans"/>
                <a:ea typeface="DM Sans"/>
                <a:cs typeface="DM Sans"/>
                <a:sym typeface="DM Sans"/>
              </a:rPr>
              <a:t>Sealing</a:t>
            </a:r>
            <a:endParaRPr sz="3000" b="1" dirty="0">
              <a:solidFill>
                <a:schemeClr val="accent4"/>
              </a:solidFill>
              <a:latin typeface="DM Sans"/>
              <a:ea typeface="DM Sans"/>
              <a:cs typeface="DM Sans"/>
              <a:sym typeface="DM Sans"/>
            </a:endParaRPr>
          </a:p>
        </p:txBody>
      </p:sp>
      <p:sp>
        <p:nvSpPr>
          <p:cNvPr id="2" name="직사각형 1">
            <a:extLst>
              <a:ext uri="{FF2B5EF4-FFF2-40B4-BE49-F238E27FC236}">
                <a16:creationId xmlns:a16="http://schemas.microsoft.com/office/drawing/2014/main" id="{AB40C11F-128C-90B4-2A52-EA4A090E9F27}"/>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descr="폰트, 그래픽, 스크린샷, 그래픽 디자인이(가) 표시된 사진&#10;&#10;자동 생성된 설명">
            <a:extLst>
              <a:ext uri="{FF2B5EF4-FFF2-40B4-BE49-F238E27FC236}">
                <a16:creationId xmlns:a16="http://schemas.microsoft.com/office/drawing/2014/main" id="{E5BB9225-E855-15BF-838F-A1794DBC4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4" name="그림 3" descr="그래픽, 그래픽 디자인, 폰트, 스크린샷이(가) 표시된 사진&#10;&#10;자동 생성된 설명">
            <a:extLst>
              <a:ext uri="{FF2B5EF4-FFF2-40B4-BE49-F238E27FC236}">
                <a16:creationId xmlns:a16="http://schemas.microsoft.com/office/drawing/2014/main" id="{C2DB8114-9896-360B-BBDB-A464802E4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5" name="직선 연결선 4">
            <a:extLst>
              <a:ext uri="{FF2B5EF4-FFF2-40B4-BE49-F238E27FC236}">
                <a16:creationId xmlns:a16="http://schemas.microsoft.com/office/drawing/2014/main" id="{6512BFC7-4940-120F-8594-A3E8211461CE}"/>
              </a:ext>
            </a:extLst>
          </p:cNvPr>
          <p:cNvCxnSpPr>
            <a:cxnSpLocks/>
          </p:cNvCxnSpPr>
          <p:nvPr/>
        </p:nvCxnSpPr>
        <p:spPr>
          <a:xfrm>
            <a:off x="1635116" y="6284940"/>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6" name="그림 5" descr="텍스트, 폰트, 상징, 로고이(가) 표시된 사진&#10;&#10;자동 생성된 설명">
            <a:extLst>
              <a:ext uri="{FF2B5EF4-FFF2-40B4-BE49-F238E27FC236}">
                <a16:creationId xmlns:a16="http://schemas.microsoft.com/office/drawing/2014/main" id="{4E7B015D-756D-D962-9A45-7C6D007DBD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7" name="직사각형 6">
            <a:extLst>
              <a:ext uri="{FF2B5EF4-FFF2-40B4-BE49-F238E27FC236}">
                <a16:creationId xmlns:a16="http://schemas.microsoft.com/office/drawing/2014/main" id="{F98A38F4-75EA-C716-8F5E-850A77A7C20A}"/>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Google Shape;233;p34">
            <a:extLst>
              <a:ext uri="{FF2B5EF4-FFF2-40B4-BE49-F238E27FC236}">
                <a16:creationId xmlns:a16="http://schemas.microsoft.com/office/drawing/2014/main" id="{F320A14F-921B-3112-13B8-CD423FA4331D}"/>
              </a:ext>
            </a:extLst>
          </p:cNvPr>
          <p:cNvSpPr/>
          <p:nvPr/>
        </p:nvSpPr>
        <p:spPr>
          <a:xfrm>
            <a:off x="9445738" y="5179682"/>
            <a:ext cx="1518586" cy="753196"/>
          </a:xfrm>
          <a:prstGeom prst="can">
            <a:avLst>
              <a:gd name="adj" fmla="val 25000"/>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Sealed Data</a:t>
            </a:r>
            <a:endParaRPr dirty="0">
              <a:solidFill>
                <a:schemeClr val="lt1"/>
              </a:solidFill>
            </a:endParaRPr>
          </a:p>
        </p:txBody>
      </p:sp>
      <p:cxnSp>
        <p:nvCxnSpPr>
          <p:cNvPr id="16" name="Google Shape;235;p34">
            <a:extLst>
              <a:ext uri="{FF2B5EF4-FFF2-40B4-BE49-F238E27FC236}">
                <a16:creationId xmlns:a16="http://schemas.microsoft.com/office/drawing/2014/main" id="{3C7E7CD5-CF33-84A4-7BA1-DD73E5C284D8}"/>
              </a:ext>
            </a:extLst>
          </p:cNvPr>
          <p:cNvCxnSpPr>
            <a:cxnSpLocks/>
            <a:stCxn id="175" idx="3"/>
            <a:endCxn id="15" idx="1"/>
          </p:cNvCxnSpPr>
          <p:nvPr/>
        </p:nvCxnSpPr>
        <p:spPr>
          <a:xfrm flipH="1">
            <a:off x="10205031" y="2073266"/>
            <a:ext cx="997268" cy="3106416"/>
          </a:xfrm>
          <a:prstGeom prst="bentConnector4">
            <a:avLst>
              <a:gd name="adj1" fmla="val -22923"/>
              <a:gd name="adj2" fmla="val 52942"/>
            </a:avLst>
          </a:prstGeom>
          <a:noFill/>
          <a:ln w="19050" cap="flat" cmpd="sng">
            <a:solidFill>
              <a:schemeClr val="accent5"/>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827488" y="6427375"/>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5107129"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전면적인 가격 </a:t>
            </a:r>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(Bill of Material)</a:t>
            </a:r>
            <a:endPar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8" name="그림 7" descr="스크린샷, 직사각형, 라인, 도표이(가) 표시된 사진&#10;&#10;자동 생성된 설명">
            <a:extLst>
              <a:ext uri="{FF2B5EF4-FFF2-40B4-BE49-F238E27FC236}">
                <a16:creationId xmlns:a16="http://schemas.microsoft.com/office/drawing/2014/main" id="{B01C601C-81B8-A3C1-D89A-CB5B3804B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9945" y="3420029"/>
            <a:ext cx="1052910" cy="606422"/>
          </a:xfrm>
          <a:prstGeom prst="rect">
            <a:avLst/>
          </a:prstGeom>
        </p:spPr>
      </p:pic>
      <p:pic>
        <p:nvPicPr>
          <p:cNvPr id="10" name="그림 9" descr="직사각형, 디자인이(가) 표시된 사진&#10;&#10;자동 생성된 설명">
            <a:extLst>
              <a:ext uri="{FF2B5EF4-FFF2-40B4-BE49-F238E27FC236}">
                <a16:creationId xmlns:a16="http://schemas.microsoft.com/office/drawing/2014/main" id="{5D8D2A7B-4217-9E1D-1DCD-A9521A6FE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9610" y="4790928"/>
            <a:ext cx="2128150" cy="753252"/>
          </a:xfrm>
          <a:prstGeom prst="rect">
            <a:avLst/>
          </a:prstGeom>
        </p:spPr>
      </p:pic>
      <p:pic>
        <p:nvPicPr>
          <p:cNvPr id="14" name="그림 13" descr="스크린샷, 직사각형, 디자인이(가) 표시된 사진&#10;&#10;자동 생성된 설명">
            <a:extLst>
              <a:ext uri="{FF2B5EF4-FFF2-40B4-BE49-F238E27FC236}">
                <a16:creationId xmlns:a16="http://schemas.microsoft.com/office/drawing/2014/main" id="{A9F6C55C-1B0F-E1AD-3054-D4EB2FCFE3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289344" y="1350762"/>
            <a:ext cx="954112" cy="954112"/>
          </a:xfrm>
          <a:prstGeom prst="rect">
            <a:avLst/>
          </a:prstGeom>
        </p:spPr>
      </p:pic>
      <p:pic>
        <p:nvPicPr>
          <p:cNvPr id="18" name="그림 17" descr="스크린샷, 그래픽, 텍스트, 디자인이(가) 표시된 사진&#10;&#10;자동 생성된 설명">
            <a:extLst>
              <a:ext uri="{FF2B5EF4-FFF2-40B4-BE49-F238E27FC236}">
                <a16:creationId xmlns:a16="http://schemas.microsoft.com/office/drawing/2014/main" id="{45703873-C763-0258-C05D-E4447DD0CF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028" y="3347447"/>
            <a:ext cx="942262" cy="942262"/>
          </a:xfrm>
          <a:prstGeom prst="rect">
            <a:avLst/>
          </a:prstGeom>
        </p:spPr>
      </p:pic>
      <p:pic>
        <p:nvPicPr>
          <p:cNvPr id="21" name="그림 20" descr="직사각형, 디자인이(가) 표시된 사진&#10;&#10;자동 생성된 설명">
            <a:extLst>
              <a:ext uri="{FF2B5EF4-FFF2-40B4-BE49-F238E27FC236}">
                <a16:creationId xmlns:a16="http://schemas.microsoft.com/office/drawing/2014/main" id="{D41D48FF-336A-BC38-2C49-55DDBF6CEA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77" y="1759299"/>
            <a:ext cx="719116" cy="719116"/>
          </a:xfrm>
          <a:prstGeom prst="rect">
            <a:avLst/>
          </a:prstGeom>
        </p:spPr>
      </p:pic>
      <p:pic>
        <p:nvPicPr>
          <p:cNvPr id="24" name="그림 23" descr="스크린샷, 그래픽, 상징, 로고이(가) 표시된 사진&#10;&#10;자동 생성된 설명">
            <a:extLst>
              <a:ext uri="{FF2B5EF4-FFF2-40B4-BE49-F238E27FC236}">
                <a16:creationId xmlns:a16="http://schemas.microsoft.com/office/drawing/2014/main" id="{DE13C08F-941F-500C-E405-C2AAB5AFFD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8" y="4625886"/>
            <a:ext cx="942262" cy="942262"/>
          </a:xfrm>
          <a:prstGeom prst="rect">
            <a:avLst/>
          </a:prstGeom>
        </p:spPr>
      </p:pic>
      <p:sp>
        <p:nvSpPr>
          <p:cNvPr id="25" name="Rectangle 2">
            <a:extLst>
              <a:ext uri="{FF2B5EF4-FFF2-40B4-BE49-F238E27FC236}">
                <a16:creationId xmlns:a16="http://schemas.microsoft.com/office/drawing/2014/main" id="{F2A922A2-BE1B-7B94-AED3-076C5F77C1E4}"/>
              </a:ext>
            </a:extLst>
          </p:cNvPr>
          <p:cNvSpPr txBox="1">
            <a:spLocks noChangeArrowheads="1"/>
          </p:cNvSpPr>
          <p:nvPr/>
        </p:nvSpPr>
        <p:spPr bwMode="auto">
          <a:xfrm>
            <a:off x="1484566" y="1539241"/>
            <a:ext cx="1545044" cy="1107996"/>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CPU</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16 core -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32 core -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64 core -$</a:t>
            </a:r>
          </a:p>
        </p:txBody>
      </p:sp>
      <p:sp>
        <p:nvSpPr>
          <p:cNvPr id="26" name="Rectangle 2">
            <a:extLst>
              <a:ext uri="{FF2B5EF4-FFF2-40B4-BE49-F238E27FC236}">
                <a16:creationId xmlns:a16="http://schemas.microsoft.com/office/drawing/2014/main" id="{55527E7F-F387-F76B-7FB9-F3550EE0BABD}"/>
              </a:ext>
            </a:extLst>
          </p:cNvPr>
          <p:cNvSpPr txBox="1">
            <a:spLocks noChangeArrowheads="1"/>
          </p:cNvSpPr>
          <p:nvPr/>
        </p:nvSpPr>
        <p:spPr bwMode="auto">
          <a:xfrm>
            <a:off x="1491568" y="3328177"/>
            <a:ext cx="1326212" cy="830997"/>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Memory</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128 GiB -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256 GiB - $</a:t>
            </a:r>
            <a:endParaRPr lang="ko-KR" altLang="ko-KR" sz="1800" dirty="0">
              <a:latin typeface="Arial" panose="020B0604020202020204" pitchFamily="34" charset="0"/>
            </a:endParaRPr>
          </a:p>
        </p:txBody>
      </p:sp>
      <p:sp>
        <p:nvSpPr>
          <p:cNvPr id="27" name="Rectangle 2">
            <a:extLst>
              <a:ext uri="{FF2B5EF4-FFF2-40B4-BE49-F238E27FC236}">
                <a16:creationId xmlns:a16="http://schemas.microsoft.com/office/drawing/2014/main" id="{628DDE88-BED7-B0E6-7719-A6E21711E292}"/>
              </a:ext>
            </a:extLst>
          </p:cNvPr>
          <p:cNvSpPr txBox="1">
            <a:spLocks noChangeArrowheads="1"/>
          </p:cNvSpPr>
          <p:nvPr/>
        </p:nvSpPr>
        <p:spPr bwMode="auto">
          <a:xfrm flipH="1">
            <a:off x="1530476" y="4625886"/>
            <a:ext cx="1545044" cy="830997"/>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High-End GPU</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a:t>
            </a:r>
            <a:endParaRPr lang="ko-KR" altLang="ko-KR" sz="1800" dirty="0">
              <a:latin typeface="Arial" panose="020B0604020202020204" pitchFamily="34" charset="0"/>
            </a:endParaRPr>
          </a:p>
        </p:txBody>
      </p:sp>
      <p:sp>
        <p:nvSpPr>
          <p:cNvPr id="28" name="Rectangle 2">
            <a:extLst>
              <a:ext uri="{FF2B5EF4-FFF2-40B4-BE49-F238E27FC236}">
                <a16:creationId xmlns:a16="http://schemas.microsoft.com/office/drawing/2014/main" id="{463A657C-DF0F-F050-5CED-596E2F9B61C0}"/>
              </a:ext>
            </a:extLst>
          </p:cNvPr>
          <p:cNvSpPr txBox="1">
            <a:spLocks noChangeArrowheads="1"/>
          </p:cNvSpPr>
          <p:nvPr/>
        </p:nvSpPr>
        <p:spPr bwMode="auto">
          <a:xfrm>
            <a:off x="5253784" y="4546574"/>
            <a:ext cx="2122787" cy="1107996"/>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Storage (JBOD)</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14 TB HDD -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16 TB HDD -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18 TB HDD -</a:t>
            </a:r>
            <a:endParaRPr lang="ko-KR" altLang="ko-KR" sz="1800" dirty="0">
              <a:latin typeface="Arial" panose="020B0604020202020204" pitchFamily="34" charset="0"/>
            </a:endParaRPr>
          </a:p>
        </p:txBody>
      </p:sp>
      <p:sp>
        <p:nvSpPr>
          <p:cNvPr id="29" name="Rectangle 2">
            <a:extLst>
              <a:ext uri="{FF2B5EF4-FFF2-40B4-BE49-F238E27FC236}">
                <a16:creationId xmlns:a16="http://schemas.microsoft.com/office/drawing/2014/main" id="{AF9AEBE9-6A9A-3312-75DF-091388D5F940}"/>
              </a:ext>
            </a:extLst>
          </p:cNvPr>
          <p:cNvSpPr txBox="1">
            <a:spLocks noChangeArrowheads="1"/>
          </p:cNvSpPr>
          <p:nvPr/>
        </p:nvSpPr>
        <p:spPr bwMode="auto">
          <a:xfrm>
            <a:off x="4914217" y="1440496"/>
            <a:ext cx="2623806" cy="1107996"/>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Network Interface Controller</a:t>
            </a:r>
          </a:p>
          <a:p>
            <a:pPr algn="l" eaLnBrk="0" fontAlgn="base" latinLnBrk="0" hangingPunct="0">
              <a:lnSpc>
                <a:spcPct val="100000"/>
              </a:lnSpc>
              <a:spcBef>
                <a:spcPct val="0"/>
              </a:spcBef>
              <a:spcAft>
                <a:spcPct val="0"/>
              </a:spcAft>
              <a:buFontTx/>
              <a:buNone/>
            </a:pPr>
            <a:r>
              <a:rPr lang="en-US" altLang="ko-KR" sz="1800" b="1" dirty="0">
                <a:latin typeface="Arial" panose="020B0604020202020204" pitchFamily="34" charset="0"/>
              </a:rPr>
              <a:t>(NIC)</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X5 - $600</a:t>
            </a:r>
            <a:endParaRPr lang="ko-KR" altLang="ko-KR" sz="1800" dirty="0">
              <a:latin typeface="Arial" panose="020B0604020202020204" pitchFamily="34" charset="0"/>
            </a:endParaRPr>
          </a:p>
        </p:txBody>
      </p:sp>
      <p:sp>
        <p:nvSpPr>
          <p:cNvPr id="30" name="Rectangle 2">
            <a:extLst>
              <a:ext uri="{FF2B5EF4-FFF2-40B4-BE49-F238E27FC236}">
                <a16:creationId xmlns:a16="http://schemas.microsoft.com/office/drawing/2014/main" id="{14C018A5-8AAB-5AD8-2C36-AED9071F0A4B}"/>
              </a:ext>
            </a:extLst>
          </p:cNvPr>
          <p:cNvSpPr txBox="1">
            <a:spLocks noChangeArrowheads="1"/>
          </p:cNvSpPr>
          <p:nvPr/>
        </p:nvSpPr>
        <p:spPr bwMode="auto">
          <a:xfrm>
            <a:off x="4870576" y="3175688"/>
            <a:ext cx="2146306" cy="1107996"/>
          </a:xfrm>
          <a:prstGeom prst="rect">
            <a:avLst/>
          </a:prstGeom>
          <a:noFill/>
          <a:ln w="9525">
            <a:noFill/>
            <a:miter lim="800000"/>
            <a:headEnd/>
            <a:tailEnd/>
          </a:ln>
          <a:effectLst/>
        </p:spPr>
        <p:txBody>
          <a:bodyPr vert="horz" wrap="square" lIns="0" tIns="0" rIns="0" bIns="0" numCol="1" rtlCol="0" anchor="ctr" anchorCtr="0" compatLnSpc="1">
            <a:prstTxWarp prst="textNoShape">
              <a:avLst/>
            </a:prstTxWarp>
            <a:sp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latinLnBrk="0" hangingPunct="0">
              <a:lnSpc>
                <a:spcPct val="100000"/>
              </a:lnSpc>
              <a:spcBef>
                <a:spcPct val="0"/>
              </a:spcBef>
              <a:spcAft>
                <a:spcPct val="0"/>
              </a:spcAft>
              <a:buFontTx/>
              <a:buNone/>
            </a:pPr>
            <a:r>
              <a:rPr lang="en-US" altLang="ko-KR" sz="1800" b="1" dirty="0" err="1">
                <a:latin typeface="Arial" panose="020B0604020202020204" pitchFamily="34" charset="0"/>
              </a:rPr>
              <a:t>NVMe</a:t>
            </a:r>
            <a:r>
              <a:rPr lang="en-US" altLang="ko-KR" sz="1800" b="1" dirty="0">
                <a:latin typeface="Arial" panose="020B0604020202020204" pitchFamily="34" charset="0"/>
              </a:rPr>
              <a:t> SSD U.2</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7 TiB -</a:t>
            </a:r>
          </a:p>
          <a:p>
            <a:pPr algn="l" eaLnBrk="0" fontAlgn="base" latinLnBrk="0" hangingPunct="0">
              <a:lnSpc>
                <a:spcPct val="100000"/>
              </a:lnSpc>
              <a:spcBef>
                <a:spcPct val="0"/>
              </a:spcBef>
              <a:spcAft>
                <a:spcPct val="0"/>
              </a:spcAft>
              <a:buFontTx/>
              <a:buNone/>
            </a:pPr>
            <a:r>
              <a:rPr lang="en-US" altLang="ko-KR" sz="1800" dirty="0">
                <a:latin typeface="Arial" panose="020B0604020202020204" pitchFamily="34" charset="0"/>
              </a:rPr>
              <a:t>15 TiB -</a:t>
            </a:r>
          </a:p>
          <a:p>
            <a:pPr algn="l" eaLnBrk="0" fontAlgn="base" latinLnBrk="0" hangingPunct="0">
              <a:lnSpc>
                <a:spcPct val="100000"/>
              </a:lnSpc>
              <a:spcBef>
                <a:spcPct val="0"/>
              </a:spcBef>
              <a:spcAft>
                <a:spcPct val="0"/>
              </a:spcAft>
              <a:buFontTx/>
              <a:buNone/>
            </a:pPr>
            <a:endParaRPr lang="ko-KR" altLang="ko-KR" sz="1800" dirty="0">
              <a:latin typeface="Arial" panose="020B0604020202020204" pitchFamily="34" charset="0"/>
            </a:endParaRPr>
          </a:p>
        </p:txBody>
      </p:sp>
      <p:pic>
        <p:nvPicPr>
          <p:cNvPr id="33" name="그림 32" descr="스크린샷, 텍스트, 디자인, 자판기이(가) 표시된 사진&#10;&#10;자동 생성된 설명">
            <a:extLst>
              <a:ext uri="{FF2B5EF4-FFF2-40B4-BE49-F238E27FC236}">
                <a16:creationId xmlns:a16="http://schemas.microsoft.com/office/drawing/2014/main" id="{20A502AE-FEC8-9B8A-31E6-4BD2132A3A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02184" y="713880"/>
            <a:ext cx="3158552" cy="5609586"/>
          </a:xfrm>
          <a:prstGeom prst="rect">
            <a:avLst/>
          </a:prstGeom>
        </p:spPr>
      </p:pic>
    </p:spTree>
    <p:extLst>
      <p:ext uri="{BB962C8B-B14F-4D97-AF65-F5344CB8AC3E}">
        <p14:creationId xmlns:p14="http://schemas.microsoft.com/office/powerpoint/2010/main" val="2243787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360798" y="166686"/>
            <a:ext cx="5107129"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전문화된 하드웨어 역할</a:t>
            </a:r>
          </a:p>
        </p:txBody>
      </p:sp>
      <p:sp>
        <p:nvSpPr>
          <p:cNvPr id="5" name="Rectangle 2">
            <a:extLst>
              <a:ext uri="{FF2B5EF4-FFF2-40B4-BE49-F238E27FC236}">
                <a16:creationId xmlns:a16="http://schemas.microsoft.com/office/drawing/2014/main" id="{FAFB3499-74B9-E168-AA82-9E2040C2A238}"/>
              </a:ext>
            </a:extLst>
          </p:cNvPr>
          <p:cNvSpPr>
            <a:spLocks noGrp="1" noChangeArrowheads="1"/>
          </p:cNvSpPr>
          <p:nvPr>
            <p:ph type="subTitle" idx="1"/>
          </p:nvPr>
        </p:nvSpPr>
        <p:spPr bwMode="auto">
          <a:xfrm>
            <a:off x="5467927" y="3734672"/>
            <a:ext cx="6419689" cy="2492990"/>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800" b="0" i="0" u="none" strike="noStrike" cap="none" normalizeH="0" baseline="0" dirty="0">
                <a:ln>
                  <a:noFill/>
                </a:ln>
                <a:effectLst/>
              </a:rPr>
              <a:t>마이너 사양</a:t>
            </a:r>
            <a:r>
              <a:rPr kumimoji="0" lang="en-US" altLang="ko-KR" sz="18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- 256 GB RAM </a:t>
            </a:r>
            <a:r>
              <a:rPr lang="ko-KR" altLang="en-US" sz="1800" b="0" i="0" dirty="0">
                <a:effectLst/>
              </a:rPr>
              <a:t>대용량 링 작업 지원</a:t>
            </a:r>
            <a:endParaRPr lang="en-US" altLang="ko-KR" sz="18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800" b="0" i="0" dirty="0">
                <a:effectLst/>
              </a:rPr>
              <a:t>     - </a:t>
            </a:r>
            <a:r>
              <a:rPr lang="ko-KR" altLang="en-US" sz="1800" b="0" i="0" dirty="0">
                <a:effectLst/>
              </a:rPr>
              <a:t>고성능 멀티코어 </a:t>
            </a:r>
            <a:r>
              <a:rPr lang="en-US" altLang="ko-KR" sz="1800" b="0" i="0" dirty="0">
                <a:effectLst/>
              </a:rPr>
              <a:t>CPU: </a:t>
            </a:r>
            <a:r>
              <a:rPr lang="ko-KR" altLang="en-US" sz="1800" b="0" i="0" dirty="0">
                <a:effectLst/>
              </a:rPr>
              <a:t>효율적인 데이터 관리</a:t>
            </a:r>
            <a:br>
              <a:rPr lang="en-US" altLang="ko-KR" sz="1800" b="0" i="0" dirty="0">
                <a:effectLst/>
              </a:rPr>
            </a:br>
            <a:r>
              <a:rPr lang="ko-KR" altLang="en-US" sz="1800" dirty="0"/>
              <a:t>     </a:t>
            </a:r>
            <a:r>
              <a:rPr kumimoji="0" lang="en-US" altLang="ko-KR" sz="1800" b="0" i="0" u="none" strike="noStrike" cap="none" normalizeH="0" baseline="0" dirty="0">
                <a:ln>
                  <a:noFill/>
                </a:ln>
                <a:effectLst/>
              </a:rPr>
              <a:t>- </a:t>
            </a:r>
            <a:r>
              <a:rPr lang="ko-KR" altLang="en-US" sz="1800" dirty="0"/>
              <a:t>고급</a:t>
            </a:r>
            <a:r>
              <a:rPr kumimoji="0" lang="ko-KR" altLang="en-US" sz="1800" b="0" i="0" u="none" strike="noStrike" cap="none" normalizeH="0" baseline="0" dirty="0">
                <a:ln>
                  <a:noFill/>
                </a:ln>
                <a:effectLst/>
              </a:rPr>
              <a:t> </a:t>
            </a:r>
            <a:r>
              <a:rPr kumimoji="0" lang="en-US" altLang="ko-KR" sz="1800" b="0" i="0" u="none" strike="noStrike" cap="none" normalizeH="0" baseline="0" dirty="0">
                <a:ln>
                  <a:noFill/>
                </a:ln>
                <a:effectLst/>
              </a:rPr>
              <a:t>GPU; Nvidia 3080 </a:t>
            </a:r>
            <a:r>
              <a:rPr kumimoji="0" lang="ko-KR" altLang="en-US" sz="1800" b="0" i="0" u="none" strike="noStrike" cap="none" normalizeH="0" baseline="0" dirty="0">
                <a:ln>
                  <a:noFill/>
                </a:ln>
                <a:effectLst/>
              </a:rPr>
              <a:t>이상 권장 </a:t>
            </a:r>
            <a:r>
              <a:rPr kumimoji="0" lang="en-US" altLang="ko-KR" sz="1800" b="0" i="0" u="none" strike="noStrike" cap="none" normalizeH="0" baseline="0" dirty="0">
                <a:ln>
                  <a:noFill/>
                </a:ln>
                <a:effectLst/>
              </a:rPr>
              <a:t>(</a:t>
            </a:r>
            <a:r>
              <a:rPr lang="ko-KR" altLang="en-US" sz="1800" b="0" i="0" dirty="0">
                <a:effectLst/>
              </a:rPr>
              <a:t>스토리지 증명 가속화</a:t>
            </a:r>
            <a:r>
              <a:rPr lang="en-US" altLang="ko-KR" sz="1800" b="0" i="0" dirty="0">
                <a:effectLst/>
              </a:rPr>
              <a:t>)</a:t>
            </a:r>
            <a:endParaRPr lang="en-US" altLang="ko-KR" sz="1800" dirty="0"/>
          </a:p>
          <a:p>
            <a:pPr algn="l" eaLnBrk="0" fontAlgn="base" latinLnBrk="0" hangingPunct="0">
              <a:lnSpc>
                <a:spcPct val="100000"/>
              </a:lnSpc>
              <a:spcBef>
                <a:spcPct val="0"/>
              </a:spcBef>
              <a:spcAft>
                <a:spcPct val="0"/>
              </a:spcAft>
            </a:pPr>
            <a:r>
              <a:rPr lang="en-US" altLang="ko-KR" sz="1800" dirty="0"/>
              <a:t>     - </a:t>
            </a:r>
            <a:r>
              <a:rPr lang="ko-KR" altLang="en-US" sz="1800" b="0" i="0" dirty="0">
                <a:effectLst/>
              </a:rPr>
              <a:t>고속 </a:t>
            </a:r>
            <a:r>
              <a:rPr lang="en-US" altLang="ko-KR" sz="1800" b="0" i="0" dirty="0">
                <a:effectLst/>
              </a:rPr>
              <a:t>SSD (</a:t>
            </a:r>
            <a:r>
              <a:rPr lang="en-US" altLang="ko-KR" sz="1800" b="0" i="0" dirty="0" err="1">
                <a:effectLst/>
              </a:rPr>
              <a:t>NVMe</a:t>
            </a:r>
            <a:r>
              <a:rPr lang="en-US" altLang="ko-KR" sz="1800" b="0" i="0" dirty="0">
                <a:effectLst/>
              </a:rPr>
              <a:t>): </a:t>
            </a:r>
            <a:r>
              <a:rPr lang="en-US" altLang="ko-KR" sz="1800" b="0" i="0" dirty="0" err="1">
                <a:effectLst/>
              </a:rPr>
              <a:t>WindowPoSt</a:t>
            </a:r>
            <a:r>
              <a:rPr lang="ko-KR" altLang="en-US" sz="1800" b="0" i="0" dirty="0">
                <a:effectLst/>
              </a:rPr>
              <a:t>와 관련된 빠른 처리 속도</a:t>
            </a:r>
            <a:endParaRPr kumimoji="0" lang="en-US" altLang="ko-KR"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effectLst/>
            </a:endParaRPr>
          </a:p>
        </p:txBody>
      </p:sp>
      <p:sp>
        <p:nvSpPr>
          <p:cNvPr id="14" name="AutoShape 2" descr="Create an image of a server stack without any labels or additional graphics. The server should be similar in appearance to a typical data center server rack with multiple units, colored in pink, without any peripheral devices like RAM, CPU, scratch space, or GPU. The style should be simple and not too detailed, focusing solely on the server rack itself.">
            <a:extLst>
              <a:ext uri="{FF2B5EF4-FFF2-40B4-BE49-F238E27FC236}">
                <a16:creationId xmlns:a16="http://schemas.microsoft.com/office/drawing/2014/main" id="{C3770745-845C-1BE3-04E4-9F325608B1F9}"/>
              </a:ext>
            </a:extLst>
          </p:cNvPr>
          <p:cNvSpPr>
            <a:spLocks noChangeAspect="1" noChangeArrowheads="1"/>
          </p:cNvSpPr>
          <p:nvPr/>
        </p:nvSpPr>
        <p:spPr bwMode="auto">
          <a:xfrm>
            <a:off x="6301280" y="323920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7" name="그림 26">
            <a:extLst>
              <a:ext uri="{FF2B5EF4-FFF2-40B4-BE49-F238E27FC236}">
                <a16:creationId xmlns:a16="http://schemas.microsoft.com/office/drawing/2014/main" id="{8B2F03F7-239A-5736-C4E3-C739DC5766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98" y="1939760"/>
            <a:ext cx="4199956" cy="4199956"/>
          </a:xfrm>
          <a:prstGeom prst="rect">
            <a:avLst/>
          </a:prstGeom>
        </p:spPr>
      </p:pic>
      <p:pic>
        <p:nvPicPr>
          <p:cNvPr id="32" name="그림 31" descr="스크린샷, 그래픽, 텍스트, 디자인이(가) 표시된 사진&#10;&#10;자동 생성된 설명">
            <a:extLst>
              <a:ext uri="{FF2B5EF4-FFF2-40B4-BE49-F238E27FC236}">
                <a16:creationId xmlns:a16="http://schemas.microsoft.com/office/drawing/2014/main" id="{42F4DFEF-E9E7-28AD-2A88-2055C55200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4444019" y="4420503"/>
            <a:ext cx="581580" cy="581580"/>
          </a:xfrm>
          <a:prstGeom prst="rect">
            <a:avLst/>
          </a:prstGeom>
        </p:spPr>
      </p:pic>
      <p:pic>
        <p:nvPicPr>
          <p:cNvPr id="33" name="그림 32" descr="직사각형, 디자인이(가) 표시된 사진&#10;&#10;자동 생성된 설명">
            <a:extLst>
              <a:ext uri="{FF2B5EF4-FFF2-40B4-BE49-F238E27FC236}">
                <a16:creationId xmlns:a16="http://schemas.microsoft.com/office/drawing/2014/main" id="{7032EA7E-C1E0-10CA-0C0F-868259ED7D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flipV="1">
            <a:off x="4440619" y="4965742"/>
            <a:ext cx="620228" cy="620226"/>
          </a:xfrm>
          <a:prstGeom prst="rect">
            <a:avLst/>
          </a:prstGeom>
        </p:spPr>
      </p:pic>
      <p:pic>
        <p:nvPicPr>
          <p:cNvPr id="35" name="그림 34" descr="스크린샷, 그래픽, 상징, 로고이(가) 표시된 사진&#10;&#10;자동 생성된 설명">
            <a:extLst>
              <a:ext uri="{FF2B5EF4-FFF2-40B4-BE49-F238E27FC236}">
                <a16:creationId xmlns:a16="http://schemas.microsoft.com/office/drawing/2014/main" id="{CCD7C619-163F-A642-D613-36DA1A0F41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017" y="3891108"/>
            <a:ext cx="751406" cy="751406"/>
          </a:xfrm>
          <a:prstGeom prst="rect">
            <a:avLst/>
          </a:prstGeom>
        </p:spPr>
      </p:pic>
      <p:pic>
        <p:nvPicPr>
          <p:cNvPr id="36" name="그림 35" descr="스크린샷, 그래픽, 텍스트, 디자인이(가) 표시된 사진&#10;&#10;자동 생성된 설명">
            <a:extLst>
              <a:ext uri="{FF2B5EF4-FFF2-40B4-BE49-F238E27FC236}">
                <a16:creationId xmlns:a16="http://schemas.microsoft.com/office/drawing/2014/main" id="{F946AF3F-A151-5D89-13F9-905C1DA74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4419606" y="2255108"/>
            <a:ext cx="581580" cy="581580"/>
          </a:xfrm>
          <a:prstGeom prst="rect">
            <a:avLst/>
          </a:prstGeom>
        </p:spPr>
      </p:pic>
      <p:sp>
        <p:nvSpPr>
          <p:cNvPr id="38" name="TextBox 37">
            <a:extLst>
              <a:ext uri="{FF2B5EF4-FFF2-40B4-BE49-F238E27FC236}">
                <a16:creationId xmlns:a16="http://schemas.microsoft.com/office/drawing/2014/main" id="{DE163940-E6CE-3866-6377-7C812824E828}"/>
              </a:ext>
            </a:extLst>
          </p:cNvPr>
          <p:cNvSpPr txBox="1"/>
          <p:nvPr/>
        </p:nvSpPr>
        <p:spPr>
          <a:xfrm>
            <a:off x="5287781" y="2144521"/>
            <a:ext cx="6663562"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800" b="0" i="0" u="none" strike="noStrike" cap="none" normalizeH="0" baseline="0" dirty="0">
                <a:ln>
                  <a:noFill/>
                </a:ln>
                <a:effectLst/>
              </a:rPr>
              <a:t>데몬 노드 사양</a:t>
            </a:r>
            <a:r>
              <a:rPr kumimoji="0" lang="en-US" altLang="ko-KR" sz="1800" b="0" i="0" u="none" strike="noStrike" cap="none" normalizeH="0" baseline="0" dirty="0">
                <a:ln>
                  <a:noFill/>
                </a:ln>
                <a:effectLst/>
              </a:rPr>
              <a:t>:</a:t>
            </a:r>
          </a:p>
          <a:p>
            <a:pPr eaLnBrk="0" fontAlgn="base" latinLnBrk="0" hangingPunct="0">
              <a:spcBef>
                <a:spcPct val="0"/>
              </a:spcBef>
              <a:spcAft>
                <a:spcPct val="0"/>
              </a:spcAft>
            </a:pPr>
            <a:r>
              <a:rPr kumimoji="0" lang="en-US" altLang="ko-KR" sz="1800" b="0" i="0" u="none" strike="noStrike" cap="none" normalizeH="0" baseline="0" dirty="0">
                <a:ln>
                  <a:noFill/>
                </a:ln>
                <a:effectLst/>
              </a:rPr>
              <a:t>    - </a:t>
            </a:r>
            <a:r>
              <a:rPr kumimoji="0" lang="ko-KR" altLang="en-US" sz="1800" b="0" i="0" u="none" strike="noStrike" cap="none" normalizeH="0" baseline="0" dirty="0">
                <a:ln>
                  <a:noFill/>
                </a:ln>
                <a:effectLst/>
              </a:rPr>
              <a:t>효율적인 </a:t>
            </a:r>
            <a:r>
              <a:rPr lang="ko-KR" altLang="en-US" b="0" i="0" dirty="0">
                <a:effectLst/>
              </a:rPr>
              <a:t>블록체인 데이터와 대규모 캐시 관리</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800" b="0" i="0" u="none" strike="noStrike" cap="none" normalizeH="0" baseline="0" dirty="0">
                <a:ln>
                  <a:noFill/>
                </a:ln>
                <a:effectLst/>
              </a:rPr>
              <a:t>      최소 </a:t>
            </a:r>
            <a:r>
              <a:rPr kumimoji="0" lang="en-US" altLang="ko-KR" sz="1800" b="0" i="0" u="none" strike="noStrike" cap="none" normalizeH="0" baseline="0" dirty="0">
                <a:ln>
                  <a:noFill/>
                </a:ln>
                <a:effectLst/>
              </a:rPr>
              <a:t>256 GB RAM.</a:t>
            </a:r>
          </a:p>
          <a:p>
            <a:pPr algn="l"/>
            <a:r>
              <a:rPr lang="en-US" altLang="ko-KR" dirty="0"/>
              <a:t>    - </a:t>
            </a:r>
            <a:r>
              <a:rPr lang="ko-KR" altLang="en-US" b="0" i="0" dirty="0">
                <a:effectLst/>
              </a:rPr>
              <a:t>멀티코어 </a:t>
            </a:r>
            <a:r>
              <a:rPr lang="en-US" altLang="ko-KR" b="0" i="0" dirty="0">
                <a:effectLst/>
              </a:rPr>
              <a:t>CPU: </a:t>
            </a:r>
            <a:r>
              <a:rPr lang="ko-KR" altLang="en-US" b="0" i="0" dirty="0">
                <a:effectLst/>
              </a:rPr>
              <a:t>네트워크 동기화와 운영 관리</a:t>
            </a:r>
          </a:p>
          <a:p>
            <a:pPr eaLnBrk="0" fontAlgn="base" latinLnBrk="0" hangingPunct="0">
              <a:spcBef>
                <a:spcPct val="0"/>
              </a:spcBef>
              <a:spcAft>
                <a:spcPct val="0"/>
              </a:spcAft>
            </a:pPr>
            <a:r>
              <a:rPr lang="en-US" altLang="ko-KR" dirty="0"/>
              <a:t>    - Scratch</a:t>
            </a:r>
            <a:r>
              <a:rPr lang="ko-KR" altLang="en-US" dirty="0"/>
              <a:t> </a:t>
            </a:r>
            <a:r>
              <a:rPr lang="en-US" altLang="ko-KR" dirty="0"/>
              <a:t>space</a:t>
            </a:r>
            <a:r>
              <a:rPr lang="ko-KR" altLang="en-US" dirty="0"/>
              <a:t> </a:t>
            </a:r>
            <a:r>
              <a:rPr lang="en-US" altLang="ko-KR" dirty="0"/>
              <a:t>(2 TiB </a:t>
            </a:r>
            <a:r>
              <a:rPr lang="en-US" altLang="ko-KR" dirty="0" err="1"/>
              <a:t>NVMe</a:t>
            </a:r>
            <a:r>
              <a:rPr lang="en-US" altLang="ko-KR" dirty="0"/>
              <a:t>) – </a:t>
            </a:r>
            <a:r>
              <a:rPr lang="ko-KR" altLang="en-US" dirty="0"/>
              <a:t>체인데이터 스토리지 필요</a:t>
            </a:r>
            <a:endParaRPr kumimoji="0" lang="en-US" altLang="ko-K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a:t>
            </a:r>
          </a:p>
        </p:txBody>
      </p:sp>
      <p:pic>
        <p:nvPicPr>
          <p:cNvPr id="39" name="그림 38" descr="직사각형, 디자인이(가) 표시된 사진&#10;&#10;자동 생성된 설명">
            <a:extLst>
              <a:ext uri="{FF2B5EF4-FFF2-40B4-BE49-F238E27FC236}">
                <a16:creationId xmlns:a16="http://schemas.microsoft.com/office/drawing/2014/main" id="{D4700A88-DFDE-9752-89D8-998339C7EA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flipV="1">
            <a:off x="4419606" y="2836688"/>
            <a:ext cx="620228" cy="620226"/>
          </a:xfrm>
          <a:prstGeom prst="rect">
            <a:avLst/>
          </a:prstGeom>
        </p:spPr>
      </p:pic>
      <p:pic>
        <p:nvPicPr>
          <p:cNvPr id="40" name="그림 39" descr="스크린샷, 직사각형, 라인, 도표이(가) 표시된 사진&#10;&#10;자동 생성된 설명">
            <a:extLst>
              <a:ext uri="{FF2B5EF4-FFF2-40B4-BE49-F238E27FC236}">
                <a16:creationId xmlns:a16="http://schemas.microsoft.com/office/drawing/2014/main" id="{3FBAFEF3-21B7-01D3-8F8B-681766D204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0709" y="5742038"/>
            <a:ext cx="735768" cy="423766"/>
          </a:xfrm>
          <a:prstGeom prst="rect">
            <a:avLst/>
          </a:prstGeom>
        </p:spPr>
      </p:pic>
      <p:sp>
        <p:nvSpPr>
          <p:cNvPr id="42" name="TextBox 41">
            <a:extLst>
              <a:ext uri="{FF2B5EF4-FFF2-40B4-BE49-F238E27FC236}">
                <a16:creationId xmlns:a16="http://schemas.microsoft.com/office/drawing/2014/main" id="{F68F3917-CD17-C260-419D-C1193870ACB5}"/>
              </a:ext>
            </a:extLst>
          </p:cNvPr>
          <p:cNvSpPr txBox="1"/>
          <p:nvPr/>
        </p:nvSpPr>
        <p:spPr>
          <a:xfrm>
            <a:off x="258754" y="1073342"/>
            <a:ext cx="860400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latin typeface="Arial" panose="020B0604020202020204" pitchFamily="34" charset="0"/>
              </a:rPr>
              <a:t>- </a:t>
            </a:r>
            <a:r>
              <a:rPr kumimoji="0" lang="ko-KR" altLang="en-US" sz="1800" b="0" i="0" u="none" strike="noStrike" cap="none" normalizeH="0" baseline="0" dirty="0">
                <a:ln>
                  <a:noFill/>
                </a:ln>
                <a:effectLst/>
                <a:latin typeface="Arial" panose="020B0604020202020204" pitchFamily="34" charset="0"/>
              </a:rPr>
              <a:t>내구성 및 </a:t>
            </a:r>
            <a:r>
              <a:rPr kumimoji="0" lang="en-US" altLang="ko-KR" sz="1800" b="0" i="0" u="none" strike="noStrike" cap="none" normalizeH="0" baseline="0" dirty="0">
                <a:ln>
                  <a:noFill/>
                </a:ln>
                <a:effectLst/>
                <a:latin typeface="Arial" panose="020B0604020202020204" pitchFamily="34" charset="0"/>
              </a:rPr>
              <a:t>24/7 </a:t>
            </a:r>
            <a:r>
              <a:rPr kumimoji="0" lang="ko-KR" altLang="en-US" sz="1800" b="0" i="0" u="none" strike="noStrike" cap="none" normalizeH="0" baseline="0" dirty="0">
                <a:ln>
                  <a:noFill/>
                </a:ln>
                <a:effectLst/>
                <a:latin typeface="Arial" panose="020B0604020202020204" pitchFamily="34" charset="0"/>
              </a:rPr>
              <a:t>운영을 위한 엔터프라이즈 급 하드웨어</a:t>
            </a:r>
            <a:r>
              <a:rPr kumimoji="0" lang="en-US" altLang="ko-KR" sz="1800" b="0" i="0" u="none" strike="noStrike" cap="none" normalizeH="0" baseline="0" dirty="0">
                <a:ln>
                  <a:noFill/>
                </a:ln>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latin typeface="Arial" panose="020B0604020202020204" pitchFamily="34" charset="0"/>
              </a:rPr>
              <a:t>- Intel SHA </a:t>
            </a:r>
            <a:r>
              <a:rPr kumimoji="0" lang="ko-KR" altLang="en-US" sz="1800" b="0" i="0" u="none" strike="noStrike" cap="none" normalizeH="0" baseline="0" dirty="0">
                <a:ln>
                  <a:noFill/>
                </a:ln>
                <a:effectLst/>
                <a:latin typeface="Arial" panose="020B0604020202020204" pitchFamily="34" charset="0"/>
              </a:rPr>
              <a:t>확장을 지원하는 고성능 </a:t>
            </a:r>
            <a:r>
              <a:rPr kumimoji="0" lang="en-US" altLang="ko-KR" sz="1800" b="0" i="0" u="none" strike="noStrike" cap="none" normalizeH="0" baseline="0" dirty="0">
                <a:ln>
                  <a:noFill/>
                </a:ln>
                <a:effectLst/>
                <a:latin typeface="Arial" panose="020B0604020202020204" pitchFamily="34" charset="0"/>
              </a:rPr>
              <a:t>CPU, </a:t>
            </a:r>
            <a:r>
              <a:rPr kumimoji="0" lang="ko-KR" altLang="en-US" sz="1800" b="0" i="0" u="none" strike="noStrike" cap="none" normalizeH="0" baseline="0" dirty="0">
                <a:ln>
                  <a:noFill/>
                </a:ln>
                <a:effectLst/>
                <a:latin typeface="Arial" panose="020B0604020202020204" pitchFamily="34" charset="0"/>
              </a:rPr>
              <a:t>많은 </a:t>
            </a:r>
            <a:r>
              <a:rPr kumimoji="0" lang="en-US" altLang="ko-KR" sz="1800" b="0" i="0" u="none" strike="noStrike" cap="none" normalizeH="0" baseline="0" dirty="0">
                <a:ln>
                  <a:noFill/>
                </a:ln>
                <a:effectLst/>
                <a:latin typeface="Arial" panose="020B0604020202020204" pitchFamily="34" charset="0"/>
              </a:rPr>
              <a:t>CUDA </a:t>
            </a:r>
            <a:r>
              <a:rPr kumimoji="0" lang="ko-KR" altLang="en-US" sz="1800" b="0" i="0" u="none" strike="noStrike" cap="none" normalizeH="0" baseline="0" dirty="0">
                <a:ln>
                  <a:noFill/>
                </a:ln>
                <a:effectLst/>
                <a:latin typeface="Arial" panose="020B0604020202020204" pitchFamily="34" charset="0"/>
              </a:rPr>
              <a:t>코어를 가진 </a:t>
            </a:r>
            <a:r>
              <a:rPr kumimoji="0" lang="en-US" altLang="ko-KR" sz="1800" b="0" i="0" u="none" strike="noStrike" cap="none" normalizeH="0" baseline="0" dirty="0">
                <a:ln>
                  <a:noFill/>
                </a:ln>
                <a:effectLst/>
                <a:latin typeface="Arial" panose="020B0604020202020204" pitchFamily="34" charset="0"/>
              </a:rPr>
              <a:t>GPU</a:t>
            </a:r>
            <a:endParaRPr lang="ko-KR" altLang="en-US" dirty="0"/>
          </a:p>
        </p:txBody>
      </p:sp>
      <p:cxnSp>
        <p:nvCxnSpPr>
          <p:cNvPr id="47" name="연결선: 꺾임 46">
            <a:extLst>
              <a:ext uri="{FF2B5EF4-FFF2-40B4-BE49-F238E27FC236}">
                <a16:creationId xmlns:a16="http://schemas.microsoft.com/office/drawing/2014/main" id="{6EA8F893-5CD3-E356-61B7-CA4046C07F8B}"/>
              </a:ext>
            </a:extLst>
          </p:cNvPr>
          <p:cNvCxnSpPr>
            <a:cxnSpLocks/>
            <a:endCxn id="36" idx="2"/>
          </p:cNvCxnSpPr>
          <p:nvPr/>
        </p:nvCxnSpPr>
        <p:spPr>
          <a:xfrm flipV="1">
            <a:off x="3207434" y="2255108"/>
            <a:ext cx="1502962" cy="581580"/>
          </a:xfrm>
          <a:prstGeom prst="bentConnector4">
            <a:avLst>
              <a:gd name="adj1" fmla="val 40326"/>
              <a:gd name="adj2" fmla="val 139307"/>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560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A2CB8B3-4CAA-8493-B9A2-55B0592B11CE}"/>
              </a:ext>
            </a:extLst>
          </p:cNvPr>
          <p:cNvSpPr/>
          <p:nvPr/>
        </p:nvSpPr>
        <p:spPr>
          <a:xfrm>
            <a:off x="0" y="0"/>
            <a:ext cx="12192000" cy="926958"/>
          </a:xfrm>
          <a:prstGeom prst="rect">
            <a:avLst/>
          </a:prstGeom>
          <a:solidFill>
            <a:srgbClr val="3A75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폰트, 그래픽, 스크린샷, 그래픽 디자인이(가) 표시된 사진&#10;&#10;자동 생성된 설명">
            <a:extLst>
              <a:ext uri="{FF2B5EF4-FFF2-40B4-BE49-F238E27FC236}">
                <a16:creationId xmlns:a16="http://schemas.microsoft.com/office/drawing/2014/main" id="{20862DE5-7C1E-ACEC-1D38-A592C6E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4289" y="6227662"/>
            <a:ext cx="964696" cy="299284"/>
          </a:xfrm>
          <a:prstGeom prst="rect">
            <a:avLst/>
          </a:prstGeom>
        </p:spPr>
      </p:pic>
      <p:pic>
        <p:nvPicPr>
          <p:cNvPr id="19" name="그림 18" descr="그래픽, 그래픽 디자인, 폰트, 스크린샷이(가) 표시된 사진&#10;&#10;자동 생성된 설명">
            <a:extLst>
              <a:ext uri="{FF2B5EF4-FFF2-40B4-BE49-F238E27FC236}">
                <a16:creationId xmlns:a16="http://schemas.microsoft.com/office/drawing/2014/main" id="{519FCD78-115B-900B-7273-CABF542929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9834" y="6217761"/>
            <a:ext cx="1195082" cy="319087"/>
          </a:xfrm>
          <a:prstGeom prst="rect">
            <a:avLst/>
          </a:prstGeom>
        </p:spPr>
      </p:pic>
      <p:cxnSp>
        <p:nvCxnSpPr>
          <p:cNvPr id="22" name="직선 연결선 21">
            <a:extLst>
              <a:ext uri="{FF2B5EF4-FFF2-40B4-BE49-F238E27FC236}">
                <a16:creationId xmlns:a16="http://schemas.microsoft.com/office/drawing/2014/main" id="{B476D37C-159F-0E76-8753-0E2308EF8A7F}"/>
              </a:ext>
            </a:extLst>
          </p:cNvPr>
          <p:cNvCxnSpPr>
            <a:cxnSpLocks/>
          </p:cNvCxnSpPr>
          <p:nvPr/>
        </p:nvCxnSpPr>
        <p:spPr>
          <a:xfrm>
            <a:off x="1533516" y="6377304"/>
            <a:ext cx="7620000" cy="0"/>
          </a:xfrm>
          <a:prstGeom prst="line">
            <a:avLst/>
          </a:prstGeom>
          <a:ln w="12700">
            <a:solidFill>
              <a:srgbClr val="3A75B1"/>
            </a:solidFill>
            <a:headEnd type="oval"/>
            <a:tailEnd type="oval"/>
          </a:ln>
        </p:spPr>
        <p:style>
          <a:lnRef idx="2">
            <a:schemeClr val="accent1"/>
          </a:lnRef>
          <a:fillRef idx="0">
            <a:schemeClr val="accent1"/>
          </a:fillRef>
          <a:effectRef idx="1">
            <a:schemeClr val="accent1"/>
          </a:effectRef>
          <a:fontRef idx="minor">
            <a:schemeClr val="tx1"/>
          </a:fontRef>
        </p:style>
      </p:cxnSp>
      <p:pic>
        <p:nvPicPr>
          <p:cNvPr id="4" name="그림 3" descr="텍스트, 폰트, 상징, 로고이(가) 표시된 사진&#10;&#10;자동 생성된 설명">
            <a:extLst>
              <a:ext uri="{FF2B5EF4-FFF2-40B4-BE49-F238E27FC236}">
                <a16:creationId xmlns:a16="http://schemas.microsoft.com/office/drawing/2014/main" id="{8F709ECC-45AD-5AFF-AB0C-4FA1974A5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250" y="6165804"/>
            <a:ext cx="1265244" cy="438196"/>
          </a:xfrm>
          <a:prstGeom prst="rect">
            <a:avLst/>
          </a:prstGeom>
        </p:spPr>
      </p:pic>
      <p:sp>
        <p:nvSpPr>
          <p:cNvPr id="15" name="직사각형 14">
            <a:extLst>
              <a:ext uri="{FF2B5EF4-FFF2-40B4-BE49-F238E27FC236}">
                <a16:creationId xmlns:a16="http://schemas.microsoft.com/office/drawing/2014/main" id="{01A32B21-1958-376D-63B5-D8BFA039C196}"/>
              </a:ext>
            </a:extLst>
          </p:cNvPr>
          <p:cNvSpPr/>
          <p:nvPr/>
        </p:nvSpPr>
        <p:spPr>
          <a:xfrm>
            <a:off x="8420100" y="0"/>
            <a:ext cx="3771900" cy="926958"/>
          </a:xfrm>
          <a:prstGeom prst="rect">
            <a:avLst/>
          </a:prstGeom>
          <a:solidFill>
            <a:srgbClr val="AB20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7831C76A-4DDB-C2E3-52AA-E369ECA32DFD}"/>
              </a:ext>
            </a:extLst>
          </p:cNvPr>
          <p:cNvSpPr txBox="1">
            <a:spLocks/>
          </p:cNvSpPr>
          <p:nvPr/>
        </p:nvSpPr>
        <p:spPr>
          <a:xfrm>
            <a:off x="236245" y="183902"/>
            <a:ext cx="5756592" cy="593586"/>
          </a:xfrm>
          <a:prstGeom prst="rect">
            <a:avLst/>
          </a:prstGeom>
        </p:spPr>
        <p:txBody>
          <a:bodyPr vert="horz" lIns="91440" tIns="45720" rIns="91440" bIns="45720" rtlCol="0" anchor="ctr">
            <a:normAutofit fontScale="97500"/>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PC1, PC2,C2</a:t>
            </a:r>
            <a:r>
              <a:rPr lang="ko-KR" altLang="en-US" sz="2800"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워커 하드웨어 요구 사항 </a:t>
            </a:r>
          </a:p>
        </p:txBody>
      </p:sp>
      <p:sp>
        <p:nvSpPr>
          <p:cNvPr id="10" name="TextBox 9">
            <a:extLst>
              <a:ext uri="{FF2B5EF4-FFF2-40B4-BE49-F238E27FC236}">
                <a16:creationId xmlns:a16="http://schemas.microsoft.com/office/drawing/2014/main" id="{D1B05844-C0CD-FD2A-EF91-5D7E0FC81349}"/>
              </a:ext>
            </a:extLst>
          </p:cNvPr>
          <p:cNvSpPr txBox="1"/>
          <p:nvPr/>
        </p:nvSpPr>
        <p:spPr>
          <a:xfrm>
            <a:off x="666819" y="1349784"/>
            <a:ext cx="5222296"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PC1 </a:t>
            </a:r>
            <a:r>
              <a:rPr kumimoji="0" lang="ko-KR" altLang="en-US" sz="1800" b="0" i="0" u="none" strike="noStrike" cap="none" normalizeH="0" baseline="0" dirty="0">
                <a:ln>
                  <a:noFill/>
                </a:ln>
                <a:effectLst/>
              </a:rPr>
              <a:t>사양</a:t>
            </a:r>
            <a:r>
              <a:rPr kumimoji="0" lang="en-US" altLang="ko-KR" sz="18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 </a:t>
            </a:r>
            <a:r>
              <a:rPr kumimoji="0" lang="ko-KR" altLang="en-US" sz="1800" b="0" i="0" u="none" strike="noStrike" cap="none" normalizeH="0" baseline="0" dirty="0">
                <a:ln>
                  <a:noFill/>
                </a:ln>
                <a:effectLst/>
              </a:rPr>
              <a:t>최대 </a:t>
            </a:r>
            <a:r>
              <a:rPr kumimoji="0" lang="en-US" altLang="ko-KR" sz="1800" b="0" i="0" u="none" strike="noStrike" cap="none" normalizeH="0" baseline="0" dirty="0">
                <a:ln>
                  <a:noFill/>
                </a:ln>
                <a:effectLst/>
              </a:rPr>
              <a:t>1024 GB RAM </a:t>
            </a:r>
            <a:r>
              <a:rPr kumimoji="0" lang="ko-KR" altLang="en-US" sz="1800" b="0" i="0" u="none" strike="noStrike" cap="none" normalizeH="0" baseline="0" dirty="0">
                <a:ln>
                  <a:noFill/>
                </a:ln>
                <a:effectLst/>
              </a:rPr>
              <a:t>및 </a:t>
            </a:r>
            <a:r>
              <a:rPr kumimoji="0" lang="en-US" altLang="ko-KR" sz="1800" b="0" i="0" u="none" strike="noStrike" cap="none" normalizeH="0" baseline="0" dirty="0">
                <a:ln>
                  <a:noFill/>
                </a:ln>
                <a:effectLst/>
              </a:rPr>
              <a:t>64 CPU </a:t>
            </a:r>
            <a:r>
              <a:rPr kumimoji="0" lang="ko-KR" altLang="en-US" sz="1800" b="0" i="0" u="none" strike="noStrike" cap="none" normalizeH="0" baseline="0" dirty="0">
                <a:ln>
                  <a:noFill/>
                </a:ln>
                <a:effectLst/>
              </a:rPr>
              <a:t>코어로 </a:t>
            </a:r>
            <a:endParaRPr kumimoji="0" lang="en-US" altLang="ko-K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dirty="0"/>
              <a:t>      </a:t>
            </a:r>
            <a:r>
              <a:rPr kumimoji="0" lang="ko-KR" altLang="en-US" sz="1800" b="0" i="0" u="none" strike="noStrike" cap="none" normalizeH="0" baseline="0" dirty="0">
                <a:ln>
                  <a:noFill/>
                </a:ln>
                <a:effectLst/>
              </a:rPr>
              <a:t>섹터 복제를 위해 최적화</a:t>
            </a:r>
            <a:r>
              <a:rPr kumimoji="0" lang="en-US" altLang="ko-KR" sz="1800" b="0" i="0" u="none" strike="noStrike" cap="none" normalizeH="0" baseline="0" dirty="0">
                <a:ln>
                  <a:noFill/>
                </a:ln>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 </a:t>
            </a:r>
            <a:r>
              <a:rPr lang="ko-KR" altLang="en-US" b="0" i="0" dirty="0">
                <a:effectLst/>
              </a:rPr>
              <a:t>대용량 및 고속의 </a:t>
            </a:r>
            <a:r>
              <a:rPr lang="en-US" altLang="ko-KR" b="0" i="0" dirty="0">
                <a:effectLst/>
              </a:rPr>
              <a:t>SSD: </a:t>
            </a:r>
            <a:r>
              <a:rPr lang="ko-KR" altLang="en-US" b="0" i="0" dirty="0">
                <a:effectLst/>
              </a:rPr>
              <a:t>임시 데이터 저장</a:t>
            </a:r>
            <a:r>
              <a:rPr kumimoji="0" lang="en-US" altLang="ko-KR" sz="18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dirty="0"/>
              <a:t>    </a:t>
            </a:r>
            <a:r>
              <a:rPr kumimoji="0" lang="en-US" altLang="ko-KR" sz="1800" b="0" i="0" u="none" strike="noStrike" cap="none" normalizeH="0" baseline="0" dirty="0">
                <a:ln>
                  <a:noFill/>
                </a:ln>
                <a:effectLst/>
              </a:rPr>
              <a:t>- GPU </a:t>
            </a:r>
            <a:r>
              <a:rPr kumimoji="0" lang="ko-KR" altLang="en-US" sz="1800" b="0" i="0" u="none" strike="noStrike" cap="none" normalizeH="0" baseline="0" dirty="0">
                <a:ln>
                  <a:noFill/>
                </a:ln>
                <a:effectLst/>
              </a:rPr>
              <a:t>필요 없음</a:t>
            </a:r>
            <a:r>
              <a:rPr kumimoji="0" lang="en-US" altLang="ko-KR" sz="1800" b="0" i="0" u="none" strike="noStrike" cap="none" normalizeH="0" baseline="0" dirty="0">
                <a:ln>
                  <a:noFill/>
                </a:ln>
                <a:effectLst/>
              </a:rPr>
              <a:t>.</a:t>
            </a:r>
          </a:p>
        </p:txBody>
      </p:sp>
      <p:pic>
        <p:nvPicPr>
          <p:cNvPr id="25" name="그림 24" descr="다채로움, 스크린샷, 컴퓨터이(가) 표시된 사진&#10;&#10;자동 생성된 설명">
            <a:extLst>
              <a:ext uri="{FF2B5EF4-FFF2-40B4-BE49-F238E27FC236}">
                <a16:creationId xmlns:a16="http://schemas.microsoft.com/office/drawing/2014/main" id="{A0BC4111-C2B6-B606-A105-9EC2C2EF8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9004" y="995465"/>
            <a:ext cx="5222296" cy="5222296"/>
          </a:xfrm>
          <a:prstGeom prst="rect">
            <a:avLst/>
          </a:prstGeom>
        </p:spPr>
      </p:pic>
      <p:pic>
        <p:nvPicPr>
          <p:cNvPr id="27" name="그림 26" descr="스크린샷, 그래픽, 텍스트, 디자인이(가) 표시된 사진&#10;&#10;자동 생성된 설명">
            <a:extLst>
              <a:ext uri="{FF2B5EF4-FFF2-40B4-BE49-F238E27FC236}">
                <a16:creationId xmlns:a16="http://schemas.microsoft.com/office/drawing/2014/main" id="{C746B1AC-408D-ED2E-EBBA-CFC1EA6BA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455" y="4418834"/>
            <a:ext cx="688307" cy="564713"/>
          </a:xfrm>
          <a:prstGeom prst="rect">
            <a:avLst/>
          </a:prstGeom>
        </p:spPr>
      </p:pic>
      <p:pic>
        <p:nvPicPr>
          <p:cNvPr id="29" name="그림 28" descr="직사각형, 디자인이(가) 표시된 사진&#10;&#10;자동 생성된 설명">
            <a:extLst>
              <a:ext uri="{FF2B5EF4-FFF2-40B4-BE49-F238E27FC236}">
                <a16:creationId xmlns:a16="http://schemas.microsoft.com/office/drawing/2014/main" id="{96AF06D2-30CF-FE54-76D1-1F1ED9C2B0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1772" y="3839275"/>
            <a:ext cx="625532" cy="513210"/>
          </a:xfrm>
          <a:prstGeom prst="rect">
            <a:avLst/>
          </a:prstGeom>
        </p:spPr>
      </p:pic>
      <p:pic>
        <p:nvPicPr>
          <p:cNvPr id="37" name="그림 36" descr="스크린샷, 직사각형, 라인, 도표이(가) 표시된 사진&#10;&#10;자동 생성된 설명">
            <a:extLst>
              <a:ext uri="{FF2B5EF4-FFF2-40B4-BE49-F238E27FC236}">
                <a16:creationId xmlns:a16="http://schemas.microsoft.com/office/drawing/2014/main" id="{F74CF6CE-6883-AE4C-A292-2168121233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1772" y="4505897"/>
            <a:ext cx="625532" cy="295583"/>
          </a:xfrm>
          <a:prstGeom prst="rect">
            <a:avLst/>
          </a:prstGeom>
        </p:spPr>
      </p:pic>
      <p:pic>
        <p:nvPicPr>
          <p:cNvPr id="39" name="그림 38" descr="스크린샷, 그래픽, 상징, 로고이(가) 표시된 사진&#10;&#10;자동 생성된 설명">
            <a:extLst>
              <a:ext uri="{FF2B5EF4-FFF2-40B4-BE49-F238E27FC236}">
                <a16:creationId xmlns:a16="http://schemas.microsoft.com/office/drawing/2014/main" id="{11744181-9E48-0F14-CC60-577BF9CA29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9456" y="3850547"/>
            <a:ext cx="688307" cy="564713"/>
          </a:xfrm>
          <a:prstGeom prst="rect">
            <a:avLst/>
          </a:prstGeom>
        </p:spPr>
      </p:pic>
      <p:pic>
        <p:nvPicPr>
          <p:cNvPr id="46" name="그림 45" descr="스크린샷, 그래픽, 텍스트, 디자인이(가) 표시된 사진&#10;&#10;자동 생성된 설명">
            <a:extLst>
              <a:ext uri="{FF2B5EF4-FFF2-40B4-BE49-F238E27FC236}">
                <a16:creationId xmlns:a16="http://schemas.microsoft.com/office/drawing/2014/main" id="{64142D95-1A4F-21E6-9B7F-CB121695C8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115" y="2467614"/>
            <a:ext cx="688307" cy="564713"/>
          </a:xfrm>
          <a:prstGeom prst="rect">
            <a:avLst/>
          </a:prstGeom>
        </p:spPr>
      </p:pic>
      <p:pic>
        <p:nvPicPr>
          <p:cNvPr id="47" name="그림 46" descr="직사각형, 디자인이(가) 표시된 사진&#10;&#10;자동 생성된 설명">
            <a:extLst>
              <a:ext uri="{FF2B5EF4-FFF2-40B4-BE49-F238E27FC236}">
                <a16:creationId xmlns:a16="http://schemas.microsoft.com/office/drawing/2014/main" id="{BFC9EFF6-E07C-597E-11A9-3EC433B09D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1541" y="1928408"/>
            <a:ext cx="625532" cy="513210"/>
          </a:xfrm>
          <a:prstGeom prst="rect">
            <a:avLst/>
          </a:prstGeom>
        </p:spPr>
      </p:pic>
      <p:pic>
        <p:nvPicPr>
          <p:cNvPr id="48" name="그림 47" descr="스크린샷, 직사각형, 라인, 도표이(가) 표시된 사진&#10;&#10;자동 생성된 설명">
            <a:extLst>
              <a:ext uri="{FF2B5EF4-FFF2-40B4-BE49-F238E27FC236}">
                <a16:creationId xmlns:a16="http://schemas.microsoft.com/office/drawing/2014/main" id="{5B60B1BB-5941-AE8F-522E-4DE7B5E00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6438" y="2595030"/>
            <a:ext cx="625532" cy="295583"/>
          </a:xfrm>
          <a:prstGeom prst="rect">
            <a:avLst/>
          </a:prstGeom>
        </p:spPr>
      </p:pic>
      <p:sp>
        <p:nvSpPr>
          <p:cNvPr id="58" name="TextBox 57">
            <a:extLst>
              <a:ext uri="{FF2B5EF4-FFF2-40B4-BE49-F238E27FC236}">
                <a16:creationId xmlns:a16="http://schemas.microsoft.com/office/drawing/2014/main" id="{9A51B863-065D-52BA-32F5-E4B58E690275}"/>
              </a:ext>
            </a:extLst>
          </p:cNvPr>
          <p:cNvSpPr txBox="1"/>
          <p:nvPr/>
        </p:nvSpPr>
        <p:spPr>
          <a:xfrm>
            <a:off x="666819" y="3423345"/>
            <a:ext cx="5549660" cy="258532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effectLst/>
              </a:rPr>
              <a:t>- PC2 </a:t>
            </a:r>
            <a:r>
              <a:rPr kumimoji="0" lang="ko-KR" altLang="en-US" sz="1800" b="0" i="0" u="none" strike="noStrike" cap="none" normalizeH="0" baseline="0" dirty="0">
                <a:ln>
                  <a:noFill/>
                </a:ln>
                <a:effectLst/>
              </a:rPr>
              <a:t>및 </a:t>
            </a:r>
            <a:r>
              <a:rPr kumimoji="0" lang="en-US" altLang="ko-KR" sz="1800" b="0" i="0" u="none" strike="noStrike" cap="none" normalizeH="0" baseline="0" dirty="0">
                <a:ln>
                  <a:noFill/>
                </a:ln>
                <a:effectLst/>
              </a:rPr>
              <a:t>C2 </a:t>
            </a:r>
            <a:r>
              <a:rPr kumimoji="0" lang="ko-KR" altLang="en-US" sz="1800" b="0" i="0" u="none" strike="noStrike" cap="none" normalizeH="0" baseline="0" dirty="0">
                <a:ln>
                  <a:noFill/>
                </a:ln>
                <a:effectLst/>
              </a:rPr>
              <a:t>사양</a:t>
            </a:r>
            <a:r>
              <a:rPr kumimoji="0" lang="en-US" altLang="ko-KR" sz="1800" b="0" i="0" u="none" strike="noStrike" cap="none" normalizeH="0" baseline="0" dirty="0">
                <a:ln>
                  <a:noFill/>
                </a:ln>
                <a:effectLst/>
              </a:rPr>
              <a:t>:</a:t>
            </a:r>
          </a:p>
          <a:p>
            <a:pPr algn="l"/>
            <a:r>
              <a:rPr lang="en-US" altLang="ko-KR" dirty="0"/>
              <a:t>   - </a:t>
            </a:r>
            <a:r>
              <a:rPr lang="ko-KR" altLang="en-US" b="0" i="0" dirty="0">
                <a:effectLst/>
              </a:rPr>
              <a:t>고성능 </a:t>
            </a:r>
            <a:r>
              <a:rPr lang="en-US" altLang="ko-KR" b="0" i="0" dirty="0">
                <a:effectLst/>
              </a:rPr>
              <a:t>CPU: </a:t>
            </a:r>
            <a:r>
              <a:rPr lang="ko-KR" altLang="en-US" b="0" i="0" dirty="0">
                <a:effectLst/>
              </a:rPr>
              <a:t>빠른 데이터 처리를 위함</a:t>
            </a:r>
          </a:p>
          <a:p>
            <a:pPr algn="l"/>
            <a:r>
              <a:rPr lang="en-US" altLang="ko-KR" b="0" i="0" dirty="0">
                <a:effectLst/>
              </a:rPr>
              <a:t>   - </a:t>
            </a:r>
            <a:r>
              <a:rPr lang="ko-KR" altLang="en-US" b="0" i="0" dirty="0">
                <a:effectLst/>
              </a:rPr>
              <a:t>대용량 </a:t>
            </a:r>
            <a:r>
              <a:rPr lang="en-US" altLang="ko-KR" b="0" i="0" dirty="0">
                <a:effectLst/>
              </a:rPr>
              <a:t>RAM: </a:t>
            </a:r>
          </a:p>
          <a:p>
            <a:pPr algn="l"/>
            <a:r>
              <a:rPr lang="en-US" altLang="ko-KR" dirty="0"/>
              <a:t>         </a:t>
            </a:r>
            <a:r>
              <a:rPr lang="ko-KR" altLang="en-US" b="0" i="0" dirty="0">
                <a:effectLst/>
              </a:rPr>
              <a:t>대규모 데이터 처리를 위한 충분한 메모리</a:t>
            </a:r>
            <a:endParaRPr lang="en-US" altLang="ko-KR" b="0" i="0" dirty="0">
              <a:effectLst/>
            </a:endParaRPr>
          </a:p>
          <a:p>
            <a:pPr algn="l"/>
            <a:r>
              <a:rPr lang="ko-KR" altLang="en-US" dirty="0"/>
              <a:t>  </a:t>
            </a:r>
            <a:r>
              <a:rPr lang="en-US" altLang="ko-KR" b="0" i="0" dirty="0">
                <a:effectLst/>
              </a:rPr>
              <a:t>- </a:t>
            </a:r>
            <a:r>
              <a:rPr lang="ko-KR" altLang="en-US" b="0" i="0" dirty="0">
                <a:effectLst/>
              </a:rPr>
              <a:t>고속 </a:t>
            </a:r>
            <a:r>
              <a:rPr lang="en-US" altLang="ko-KR" b="0" i="0" dirty="0">
                <a:effectLst/>
              </a:rPr>
              <a:t>SSD (U.2) : </a:t>
            </a:r>
          </a:p>
          <a:p>
            <a:pPr algn="l"/>
            <a:r>
              <a:rPr lang="en-US" altLang="ko-KR" dirty="0"/>
              <a:t>     </a:t>
            </a:r>
            <a:r>
              <a:rPr lang="ko-KR" altLang="en-US" b="0" i="0" dirty="0">
                <a:effectLst/>
              </a:rPr>
              <a:t>데이터의 빠른 읽기</a:t>
            </a:r>
            <a:r>
              <a:rPr lang="en-US" altLang="ko-KR" b="0" i="0" dirty="0">
                <a:effectLst/>
              </a:rPr>
              <a:t>/</a:t>
            </a:r>
            <a:r>
              <a:rPr lang="ko-KR" altLang="en-US" b="0" i="0" dirty="0">
                <a:effectLst/>
              </a:rPr>
              <a:t>쓰기 속도를 위한 저장 공간</a:t>
            </a:r>
            <a:endParaRPr lang="en-US" altLang="ko-KR" b="0" i="0" dirty="0">
              <a:effectLst/>
            </a:endParaRPr>
          </a:p>
          <a:p>
            <a:pPr algn="l"/>
            <a:endParaRPr lang="ko-KR" altLang="en-US" b="0" i="0" dirty="0">
              <a:effectLst/>
            </a:endParaRPr>
          </a:p>
          <a:p>
            <a:pPr algn="l"/>
            <a:r>
              <a:rPr lang="en-US" altLang="ko-KR" b="0" i="0" dirty="0">
                <a:effectLst/>
              </a:rPr>
              <a:t>  - </a:t>
            </a:r>
            <a:r>
              <a:rPr lang="ko-KR" altLang="en-US" b="0" i="0" dirty="0">
                <a:effectLst/>
              </a:rPr>
              <a:t>강력한 </a:t>
            </a:r>
            <a:r>
              <a:rPr lang="en-US" altLang="ko-KR" b="0" i="0" dirty="0">
                <a:effectLst/>
              </a:rPr>
              <a:t>GPU: </a:t>
            </a:r>
            <a:r>
              <a:rPr lang="ko-KR" altLang="en-US" b="0" i="0" dirty="0">
                <a:effectLst/>
              </a:rPr>
              <a:t>복잡한 계산 과정의 가속화를 위함</a:t>
            </a:r>
          </a:p>
        </p:txBody>
      </p:sp>
    </p:spTree>
    <p:extLst>
      <p:ext uri="{BB962C8B-B14F-4D97-AF65-F5344CB8AC3E}">
        <p14:creationId xmlns:p14="http://schemas.microsoft.com/office/powerpoint/2010/main" val="175490358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515</TotalTime>
  <Words>928</Words>
  <Application>Microsoft Office PowerPoint</Application>
  <PresentationFormat>와이드스크린</PresentationFormat>
  <Paragraphs>168</Paragraphs>
  <Slides>14</Slides>
  <Notes>13</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14</vt:i4>
      </vt:variant>
    </vt:vector>
  </HeadingPairs>
  <TitlesOfParts>
    <vt:vector size="24" baseType="lpstr">
      <vt:lpstr>Arial</vt:lpstr>
      <vt:lpstr>Pretendard Black</vt:lpstr>
      <vt:lpstr>Pretendard ExtraBold</vt:lpstr>
      <vt:lpstr>IBM Plex Sans</vt:lpstr>
      <vt:lpstr>맑은 고딕</vt:lpstr>
      <vt:lpstr>Libre Franklin</vt:lpstr>
      <vt:lpstr>Pretendard SemiBold</vt:lpstr>
      <vt:lpstr>Pretendard ExtraLight</vt:lpstr>
      <vt:lpstr>DM Sans</vt:lpstr>
      <vt:lpstr>Office 테마</vt:lpstr>
      <vt:lpstr>파일코인 노드  및 로터스 운영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NANODC</dc:title>
  <dc:creator>Ella Park</dc:creator>
  <cp:lastModifiedBy>Yejin Shin</cp:lastModifiedBy>
  <cp:revision>19</cp:revision>
  <dcterms:created xsi:type="dcterms:W3CDTF">2024-04-09T04:43:31Z</dcterms:created>
  <dcterms:modified xsi:type="dcterms:W3CDTF">2024-04-16T05:44:36Z</dcterms:modified>
</cp:coreProperties>
</file>